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8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0"/>
  </p:normalViewPr>
  <p:slideViewPr>
    <p:cSldViewPr snapToGrid="0" snapToObjects="1">
      <p:cViewPr>
        <p:scale>
          <a:sx n="92" d="100"/>
          <a:sy n="92" d="100"/>
        </p:scale>
        <p:origin x="1320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ED43C6-C064-6240-9703-42360F2B0338}" type="doc">
      <dgm:prSet loTypeId="urn:microsoft.com/office/officeart/2005/8/layout/cycle7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B98DB6C-C2EE-1941-8114-B69F988835BD}">
      <dgm:prSet phldrT="[Text]"/>
      <dgm:spPr/>
      <dgm:t>
        <a:bodyPr/>
        <a:lstStyle/>
        <a:p>
          <a:r>
            <a:rPr lang="en-US" dirty="0"/>
            <a:t>Data Analyst</a:t>
          </a:r>
        </a:p>
      </dgm:t>
    </dgm:pt>
    <dgm:pt modelId="{A8D8DABD-B6D1-C64D-9EAB-D0F4DD31B12F}" type="parTrans" cxnId="{79EB999D-4FB5-C343-8342-ADA85C32BC14}">
      <dgm:prSet/>
      <dgm:spPr/>
      <dgm:t>
        <a:bodyPr/>
        <a:lstStyle/>
        <a:p>
          <a:endParaRPr lang="en-US"/>
        </a:p>
      </dgm:t>
    </dgm:pt>
    <dgm:pt modelId="{10B345B8-2888-DC42-B38F-B3BFB886DF72}" type="sibTrans" cxnId="{79EB999D-4FB5-C343-8342-ADA85C32BC14}">
      <dgm:prSet/>
      <dgm:spPr/>
      <dgm:t>
        <a:bodyPr/>
        <a:lstStyle/>
        <a:p>
          <a:endParaRPr lang="en-US"/>
        </a:p>
      </dgm:t>
    </dgm:pt>
    <dgm:pt modelId="{0D6E27AE-0E37-D847-95B4-2543B29BB716}">
      <dgm:prSet phldrT="[Text]"/>
      <dgm:spPr/>
      <dgm:t>
        <a:bodyPr/>
        <a:lstStyle/>
        <a:p>
          <a:r>
            <a:rPr lang="en-US" dirty="0"/>
            <a:t>Principal Investigator</a:t>
          </a:r>
        </a:p>
      </dgm:t>
    </dgm:pt>
    <dgm:pt modelId="{4FBD1A00-73AC-6343-89C8-253B29B88ABA}" type="parTrans" cxnId="{D47DAD87-373C-7B41-A3E3-4E3A269FCC63}">
      <dgm:prSet/>
      <dgm:spPr/>
      <dgm:t>
        <a:bodyPr/>
        <a:lstStyle/>
        <a:p>
          <a:endParaRPr lang="en-US"/>
        </a:p>
      </dgm:t>
    </dgm:pt>
    <dgm:pt modelId="{A612B26D-E641-4341-8E5C-7434932C5E0F}" type="sibTrans" cxnId="{D47DAD87-373C-7B41-A3E3-4E3A269FCC63}">
      <dgm:prSet/>
      <dgm:spPr/>
      <dgm:t>
        <a:bodyPr/>
        <a:lstStyle/>
        <a:p>
          <a:endParaRPr lang="en-US"/>
        </a:p>
      </dgm:t>
    </dgm:pt>
    <dgm:pt modelId="{4D116F37-C543-BC42-980A-F898AFDCFB81}">
      <dgm:prSet phldrT="[Text]"/>
      <dgm:spPr/>
      <dgm:t>
        <a:bodyPr/>
        <a:lstStyle/>
        <a:p>
          <a:r>
            <a:rPr lang="en-US" dirty="0"/>
            <a:t>Investigator </a:t>
          </a:r>
        </a:p>
        <a:p>
          <a:r>
            <a:rPr lang="en-US" dirty="0"/>
            <a:t>Analyst</a:t>
          </a:r>
        </a:p>
      </dgm:t>
    </dgm:pt>
    <dgm:pt modelId="{EE29ACA3-F73F-F84A-9F81-82C3C6CE236B}" type="parTrans" cxnId="{96256E05-2DA0-1C43-BDBC-146ECD84FCF9}">
      <dgm:prSet/>
      <dgm:spPr/>
      <dgm:t>
        <a:bodyPr/>
        <a:lstStyle/>
        <a:p>
          <a:endParaRPr lang="en-US"/>
        </a:p>
      </dgm:t>
    </dgm:pt>
    <dgm:pt modelId="{84D178EE-89B8-7747-8490-0C09F638470A}" type="sibTrans" cxnId="{96256E05-2DA0-1C43-BDBC-146ECD84FCF9}">
      <dgm:prSet/>
      <dgm:spPr/>
      <dgm:t>
        <a:bodyPr/>
        <a:lstStyle/>
        <a:p>
          <a:endParaRPr lang="en-US"/>
        </a:p>
      </dgm:t>
    </dgm:pt>
    <dgm:pt modelId="{AB1BBB41-3496-8843-B9D5-C029680E1B98}" type="pres">
      <dgm:prSet presAssocID="{9DED43C6-C064-6240-9703-42360F2B0338}" presName="Name0" presStyleCnt="0">
        <dgm:presLayoutVars>
          <dgm:dir/>
          <dgm:resizeHandles val="exact"/>
        </dgm:presLayoutVars>
      </dgm:prSet>
      <dgm:spPr/>
    </dgm:pt>
    <dgm:pt modelId="{743DA6C6-8C57-F04D-BF56-71AD269126E2}" type="pres">
      <dgm:prSet presAssocID="{CB98DB6C-C2EE-1941-8114-B69F988835BD}" presName="node" presStyleLbl="node1" presStyleIdx="0" presStyleCnt="3" custRadScaleRad="87566" custRadScaleInc="-23557">
        <dgm:presLayoutVars>
          <dgm:bulletEnabled val="1"/>
        </dgm:presLayoutVars>
      </dgm:prSet>
      <dgm:spPr/>
    </dgm:pt>
    <dgm:pt modelId="{43F1011C-0779-FC46-8DF6-A4DEF3919944}" type="pres">
      <dgm:prSet presAssocID="{10B345B8-2888-DC42-B38F-B3BFB886DF72}" presName="sibTrans" presStyleLbl="sibTrans2D1" presStyleIdx="0" presStyleCnt="3" custAng="21155131" custScaleX="167426" custLinFactNeighborX="25677" custLinFactNeighborY="-2473"/>
      <dgm:spPr/>
    </dgm:pt>
    <dgm:pt modelId="{8EAB1E22-E2E1-D943-878F-C5B289457DAF}" type="pres">
      <dgm:prSet presAssocID="{10B345B8-2888-DC42-B38F-B3BFB886DF72}" presName="connectorText" presStyleLbl="sibTrans2D1" presStyleIdx="0" presStyleCnt="3"/>
      <dgm:spPr/>
    </dgm:pt>
    <dgm:pt modelId="{E5605E16-4CB8-114F-9EA2-0A78D087FEA0}" type="pres">
      <dgm:prSet presAssocID="{0D6E27AE-0E37-D847-95B4-2543B29BB716}" presName="node" presStyleLbl="node1" presStyleIdx="1" presStyleCnt="3" custRadScaleRad="90086" custRadScaleInc="-16008">
        <dgm:presLayoutVars>
          <dgm:bulletEnabled val="1"/>
        </dgm:presLayoutVars>
      </dgm:prSet>
      <dgm:spPr/>
    </dgm:pt>
    <dgm:pt modelId="{5C284886-7E0A-2D40-AC17-A626BEF5215B}" type="pres">
      <dgm:prSet presAssocID="{A612B26D-E641-4341-8E5C-7434932C5E0F}" presName="sibTrans" presStyleLbl="sibTrans2D1" presStyleIdx="1" presStyleCnt="3"/>
      <dgm:spPr/>
    </dgm:pt>
    <dgm:pt modelId="{FA134D65-EC1B-2846-A6CB-64D9AF93EDD6}" type="pres">
      <dgm:prSet presAssocID="{A612B26D-E641-4341-8E5C-7434932C5E0F}" presName="connectorText" presStyleLbl="sibTrans2D1" presStyleIdx="1" presStyleCnt="3"/>
      <dgm:spPr/>
    </dgm:pt>
    <dgm:pt modelId="{0ECC7E44-B2B0-5041-84EF-B5EF81763066}" type="pres">
      <dgm:prSet presAssocID="{4D116F37-C543-BC42-980A-F898AFDCFB81}" presName="node" presStyleLbl="node1" presStyleIdx="2" presStyleCnt="3" custRadScaleRad="91738" custRadScaleInc="19981">
        <dgm:presLayoutVars>
          <dgm:bulletEnabled val="1"/>
        </dgm:presLayoutVars>
      </dgm:prSet>
      <dgm:spPr/>
    </dgm:pt>
    <dgm:pt modelId="{E0C6957F-E41D-F345-B6F9-56A551289C12}" type="pres">
      <dgm:prSet presAssocID="{84D178EE-89B8-7747-8490-0C09F638470A}" presName="sibTrans" presStyleLbl="sibTrans2D1" presStyleIdx="2" presStyleCnt="3" custAng="945059" custScaleX="148365" custLinFactNeighborX="-34075" custLinFactNeighborY="3721"/>
      <dgm:spPr/>
    </dgm:pt>
    <dgm:pt modelId="{E99C3271-91E5-2D44-A7E4-66267ED359EE}" type="pres">
      <dgm:prSet presAssocID="{84D178EE-89B8-7747-8490-0C09F638470A}" presName="connectorText" presStyleLbl="sibTrans2D1" presStyleIdx="2" presStyleCnt="3"/>
      <dgm:spPr/>
    </dgm:pt>
  </dgm:ptLst>
  <dgm:cxnLst>
    <dgm:cxn modelId="{BC10C902-115D-9F49-8DF5-A93466C8563D}" type="presOf" srcId="{9DED43C6-C064-6240-9703-42360F2B0338}" destId="{AB1BBB41-3496-8843-B9D5-C029680E1B98}" srcOrd="0" destOrd="0" presId="urn:microsoft.com/office/officeart/2005/8/layout/cycle7"/>
    <dgm:cxn modelId="{2684D304-3ED7-6747-B063-015B9BA6945A}" type="presOf" srcId="{10B345B8-2888-DC42-B38F-B3BFB886DF72}" destId="{43F1011C-0779-FC46-8DF6-A4DEF3919944}" srcOrd="0" destOrd="0" presId="urn:microsoft.com/office/officeart/2005/8/layout/cycle7"/>
    <dgm:cxn modelId="{96256E05-2DA0-1C43-BDBC-146ECD84FCF9}" srcId="{9DED43C6-C064-6240-9703-42360F2B0338}" destId="{4D116F37-C543-BC42-980A-F898AFDCFB81}" srcOrd="2" destOrd="0" parTransId="{EE29ACA3-F73F-F84A-9F81-82C3C6CE236B}" sibTransId="{84D178EE-89B8-7747-8490-0C09F638470A}"/>
    <dgm:cxn modelId="{67FD4734-6F33-C440-A0AB-8DC49A0A6C2D}" type="presOf" srcId="{4D116F37-C543-BC42-980A-F898AFDCFB81}" destId="{0ECC7E44-B2B0-5041-84EF-B5EF81763066}" srcOrd="0" destOrd="0" presId="urn:microsoft.com/office/officeart/2005/8/layout/cycle7"/>
    <dgm:cxn modelId="{916D7266-F668-634A-B3DC-D9CB816B5A8D}" type="presOf" srcId="{0D6E27AE-0E37-D847-95B4-2543B29BB716}" destId="{E5605E16-4CB8-114F-9EA2-0A78D087FEA0}" srcOrd="0" destOrd="0" presId="urn:microsoft.com/office/officeart/2005/8/layout/cycle7"/>
    <dgm:cxn modelId="{53E93972-8019-B54D-B08F-6906B781E21A}" type="presOf" srcId="{84D178EE-89B8-7747-8490-0C09F638470A}" destId="{E99C3271-91E5-2D44-A7E4-66267ED359EE}" srcOrd="1" destOrd="0" presId="urn:microsoft.com/office/officeart/2005/8/layout/cycle7"/>
    <dgm:cxn modelId="{2F5FED78-AE9C-344E-BF41-1ED47AE56C62}" type="presOf" srcId="{CB98DB6C-C2EE-1941-8114-B69F988835BD}" destId="{743DA6C6-8C57-F04D-BF56-71AD269126E2}" srcOrd="0" destOrd="0" presId="urn:microsoft.com/office/officeart/2005/8/layout/cycle7"/>
    <dgm:cxn modelId="{D47DAD87-373C-7B41-A3E3-4E3A269FCC63}" srcId="{9DED43C6-C064-6240-9703-42360F2B0338}" destId="{0D6E27AE-0E37-D847-95B4-2543B29BB716}" srcOrd="1" destOrd="0" parTransId="{4FBD1A00-73AC-6343-89C8-253B29B88ABA}" sibTransId="{A612B26D-E641-4341-8E5C-7434932C5E0F}"/>
    <dgm:cxn modelId="{8154F488-58B9-9043-806A-C67F18702994}" type="presOf" srcId="{84D178EE-89B8-7747-8490-0C09F638470A}" destId="{E0C6957F-E41D-F345-B6F9-56A551289C12}" srcOrd="0" destOrd="0" presId="urn:microsoft.com/office/officeart/2005/8/layout/cycle7"/>
    <dgm:cxn modelId="{79EB999D-4FB5-C343-8342-ADA85C32BC14}" srcId="{9DED43C6-C064-6240-9703-42360F2B0338}" destId="{CB98DB6C-C2EE-1941-8114-B69F988835BD}" srcOrd="0" destOrd="0" parTransId="{A8D8DABD-B6D1-C64D-9EAB-D0F4DD31B12F}" sibTransId="{10B345B8-2888-DC42-B38F-B3BFB886DF72}"/>
    <dgm:cxn modelId="{1E11D29F-61D6-304E-A027-B355BC6BB243}" type="presOf" srcId="{A612B26D-E641-4341-8E5C-7434932C5E0F}" destId="{FA134D65-EC1B-2846-A6CB-64D9AF93EDD6}" srcOrd="1" destOrd="0" presId="urn:microsoft.com/office/officeart/2005/8/layout/cycle7"/>
    <dgm:cxn modelId="{EAD8C5C1-1E6D-2A49-978B-DC6D29FA1591}" type="presOf" srcId="{10B345B8-2888-DC42-B38F-B3BFB886DF72}" destId="{8EAB1E22-E2E1-D943-878F-C5B289457DAF}" srcOrd="1" destOrd="0" presId="urn:microsoft.com/office/officeart/2005/8/layout/cycle7"/>
    <dgm:cxn modelId="{1F7432E3-A2AA-2B4C-B196-DCFD89C28223}" type="presOf" srcId="{A612B26D-E641-4341-8E5C-7434932C5E0F}" destId="{5C284886-7E0A-2D40-AC17-A626BEF5215B}" srcOrd="0" destOrd="0" presId="urn:microsoft.com/office/officeart/2005/8/layout/cycle7"/>
    <dgm:cxn modelId="{6AF3715F-9A35-124D-ADF0-829905F3593C}" type="presParOf" srcId="{AB1BBB41-3496-8843-B9D5-C029680E1B98}" destId="{743DA6C6-8C57-F04D-BF56-71AD269126E2}" srcOrd="0" destOrd="0" presId="urn:microsoft.com/office/officeart/2005/8/layout/cycle7"/>
    <dgm:cxn modelId="{D4E500CD-4286-2D4E-8488-36FB88E23580}" type="presParOf" srcId="{AB1BBB41-3496-8843-B9D5-C029680E1B98}" destId="{43F1011C-0779-FC46-8DF6-A4DEF3919944}" srcOrd="1" destOrd="0" presId="urn:microsoft.com/office/officeart/2005/8/layout/cycle7"/>
    <dgm:cxn modelId="{983B31F1-EB03-0142-A45D-8D323551CD7D}" type="presParOf" srcId="{43F1011C-0779-FC46-8DF6-A4DEF3919944}" destId="{8EAB1E22-E2E1-D943-878F-C5B289457DAF}" srcOrd="0" destOrd="0" presId="urn:microsoft.com/office/officeart/2005/8/layout/cycle7"/>
    <dgm:cxn modelId="{DD9EF6BE-2A44-954D-BC65-C91368ECCB04}" type="presParOf" srcId="{AB1BBB41-3496-8843-B9D5-C029680E1B98}" destId="{E5605E16-4CB8-114F-9EA2-0A78D087FEA0}" srcOrd="2" destOrd="0" presId="urn:microsoft.com/office/officeart/2005/8/layout/cycle7"/>
    <dgm:cxn modelId="{5C3582FF-324E-8B4F-92F1-667AC81DF7C0}" type="presParOf" srcId="{AB1BBB41-3496-8843-B9D5-C029680E1B98}" destId="{5C284886-7E0A-2D40-AC17-A626BEF5215B}" srcOrd="3" destOrd="0" presId="urn:microsoft.com/office/officeart/2005/8/layout/cycle7"/>
    <dgm:cxn modelId="{2BBA8836-2EE4-5447-B0CF-0C50B37483CF}" type="presParOf" srcId="{5C284886-7E0A-2D40-AC17-A626BEF5215B}" destId="{FA134D65-EC1B-2846-A6CB-64D9AF93EDD6}" srcOrd="0" destOrd="0" presId="urn:microsoft.com/office/officeart/2005/8/layout/cycle7"/>
    <dgm:cxn modelId="{0FE0B7F3-313C-914A-B452-5E8756C75027}" type="presParOf" srcId="{AB1BBB41-3496-8843-B9D5-C029680E1B98}" destId="{0ECC7E44-B2B0-5041-84EF-B5EF81763066}" srcOrd="4" destOrd="0" presId="urn:microsoft.com/office/officeart/2005/8/layout/cycle7"/>
    <dgm:cxn modelId="{779EF1FC-FE60-A245-A97C-43DB745F2D31}" type="presParOf" srcId="{AB1BBB41-3496-8843-B9D5-C029680E1B98}" destId="{E0C6957F-E41D-F345-B6F9-56A551289C12}" srcOrd="5" destOrd="0" presId="urn:microsoft.com/office/officeart/2005/8/layout/cycle7"/>
    <dgm:cxn modelId="{265A41BA-CCE5-2145-A197-D990C753DD03}" type="presParOf" srcId="{E0C6957F-E41D-F345-B6F9-56A551289C12}" destId="{E99C3271-91E5-2D44-A7E4-66267ED359EE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3DA6C6-8C57-F04D-BF56-71AD269126E2}">
      <dsp:nvSpPr>
        <dsp:cNvPr id="0" name=""/>
        <dsp:cNvSpPr/>
      </dsp:nvSpPr>
      <dsp:spPr>
        <a:xfrm>
          <a:off x="2089039" y="405101"/>
          <a:ext cx="2805906" cy="14029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Data Analyst</a:t>
          </a:r>
        </a:p>
      </dsp:txBody>
      <dsp:txXfrm>
        <a:off x="2130130" y="446192"/>
        <a:ext cx="2723724" cy="1320771"/>
      </dsp:txXfrm>
    </dsp:sp>
    <dsp:sp modelId="{43F1011C-0779-FC46-8DF6-A4DEF3919944}">
      <dsp:nvSpPr>
        <dsp:cNvPr id="0" name=""/>
        <dsp:cNvSpPr/>
      </dsp:nvSpPr>
      <dsp:spPr>
        <a:xfrm rot="2417321">
          <a:off x="4077737" y="2404583"/>
          <a:ext cx="2393411" cy="49103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4225047" y="2502790"/>
        <a:ext cx="2098791" cy="294619"/>
      </dsp:txXfrm>
    </dsp:sp>
    <dsp:sp modelId="{E5605E16-4CB8-114F-9EA2-0A78D087FEA0}">
      <dsp:nvSpPr>
        <dsp:cNvPr id="0" name=""/>
        <dsp:cNvSpPr/>
      </dsp:nvSpPr>
      <dsp:spPr>
        <a:xfrm>
          <a:off x="4919818" y="3516432"/>
          <a:ext cx="2805906" cy="14029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Principal Investigator</a:t>
          </a:r>
        </a:p>
      </dsp:txBody>
      <dsp:txXfrm>
        <a:off x="4960909" y="3557523"/>
        <a:ext cx="2723724" cy="1320771"/>
      </dsp:txXfrm>
    </dsp:sp>
    <dsp:sp modelId="{5C284886-7E0A-2D40-AC17-A626BEF5215B}">
      <dsp:nvSpPr>
        <dsp:cNvPr id="0" name=""/>
        <dsp:cNvSpPr/>
      </dsp:nvSpPr>
      <dsp:spPr>
        <a:xfrm rot="10860635">
          <a:off x="3311732" y="3931886"/>
          <a:ext cx="1429533" cy="49103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 rot="10800000">
        <a:off x="3459042" y="4030093"/>
        <a:ext cx="1134913" cy="294619"/>
      </dsp:txXfrm>
    </dsp:sp>
    <dsp:sp modelId="{0ECC7E44-B2B0-5041-84EF-B5EF81763066}">
      <dsp:nvSpPr>
        <dsp:cNvPr id="0" name=""/>
        <dsp:cNvSpPr/>
      </dsp:nvSpPr>
      <dsp:spPr>
        <a:xfrm>
          <a:off x="327273" y="3435420"/>
          <a:ext cx="2805906" cy="14029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Investigator 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Analyst</a:t>
          </a:r>
        </a:p>
      </dsp:txBody>
      <dsp:txXfrm>
        <a:off x="368364" y="3476511"/>
        <a:ext cx="2723724" cy="1320771"/>
      </dsp:txXfrm>
    </dsp:sp>
    <dsp:sp modelId="{E0C6957F-E41D-F345-B6F9-56A551289C12}">
      <dsp:nvSpPr>
        <dsp:cNvPr id="0" name=""/>
        <dsp:cNvSpPr/>
      </dsp:nvSpPr>
      <dsp:spPr>
        <a:xfrm rot="18955430">
          <a:off x="1063531" y="2394492"/>
          <a:ext cx="2120927" cy="49103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1210841" y="2492699"/>
        <a:ext cx="1826307" cy="2946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611D9A-9762-7B4C-98F7-C021D1D18C36}" type="datetimeFigureOut">
              <a:rPr lang="en-US" smtClean="0"/>
              <a:t>2/11/22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64A18A-7667-F442-82ED-6841FEBD3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702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3AF9B-A404-2F48-A75D-E85FE4C1BA6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81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B66A4-272D-724C-B987-DD3E571C4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32D1FF-5F9B-194F-89E4-96BF85F6F0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B0153-58EB-E042-B068-3E8101595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8ADE-89E8-2C44-B384-F76AFF3BC7CC}" type="datetimeFigureOut">
              <a:rPr lang="en-US" smtClean="0"/>
              <a:t>2/11/22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8967C-6F12-234D-A40F-90850AB60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773091-778B-DD4F-A71C-1D79F9C03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8C20F-F15F-8D4C-896F-D9FAF83D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625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B75E9-A90C-B84B-B8CF-C81F59A5F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20706-76A2-DA4A-96EC-B947951BF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E9759-6A95-F742-99D1-D0F3C51B2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8ADE-89E8-2C44-B384-F76AFF3BC7CC}" type="datetimeFigureOut">
              <a:rPr lang="en-US" smtClean="0"/>
              <a:t>2/11/22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0468E-BFAA-3A45-BFCA-3864191CF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A4A268-7C0D-B94A-866E-4BAAC4EAF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8C20F-F15F-8D4C-896F-D9FAF83D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352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961A5-42A7-F548-A49F-234D43721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24740-5F69-1644-927F-4D3FEF74CD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3FDC75-FC59-9440-BADC-1E708AE0F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8ADE-89E8-2C44-B384-F76AFF3BC7CC}" type="datetimeFigureOut">
              <a:rPr lang="en-US" smtClean="0"/>
              <a:t>2/11/22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ED46A-FEEE-EF46-915C-0D44A7292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6F38F-1DB9-5F4B-8A26-6AB77F91C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8C20F-F15F-8D4C-896F-D9FAF83D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821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E29C2-D8F3-C54E-99EF-C087ED05D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FC2BA-B318-FB4C-82F4-A38A566B91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CE097E-0B9D-D04B-8786-486F7C975C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11545E-4BE4-B046-BFA8-2C714A1AD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8ADE-89E8-2C44-B384-F76AFF3BC7CC}" type="datetimeFigureOut">
              <a:rPr lang="en-US" smtClean="0"/>
              <a:t>2/11/22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40BE0-CD9F-6640-8130-6E89C2342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3E9F5-B9E3-0543-9777-1FCD69C73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8C20F-F15F-8D4C-896F-D9FAF83D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764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C54AF-739C-9A4B-B4E1-0CA428270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82534-6FFF-9A43-8C7B-A642EDC3F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6AEE17-34A6-6F44-8955-1EA8137BB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4B7135-1F88-B94A-9BAA-7553C35782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665764-B094-3D47-9313-1F86AFA976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28166B-88C1-8941-A100-5AFE7398E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8ADE-89E8-2C44-B384-F76AFF3BC7CC}" type="datetimeFigureOut">
              <a:rPr lang="en-US" smtClean="0"/>
              <a:t>2/11/22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861BCE-E73E-8440-AD6E-B9DDE7630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FCE953-A5A6-7849-809B-8105D68C6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8C20F-F15F-8D4C-896F-D9FAF83D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985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B1F21-01BB-E94C-87B4-125702765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E033A2-475C-3B41-98E8-7555F017C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8ADE-89E8-2C44-B384-F76AFF3BC7CC}" type="datetimeFigureOut">
              <a:rPr lang="en-US" smtClean="0"/>
              <a:t>2/11/22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19BF9F-C69F-3845-8C12-0162AD0F8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81662E-EA89-1349-9156-297003641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8C20F-F15F-8D4C-896F-D9FAF83D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997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9D0276-8A1F-7E40-9B84-507F3153E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8ADE-89E8-2C44-B384-F76AFF3BC7CC}" type="datetimeFigureOut">
              <a:rPr lang="en-US" smtClean="0"/>
              <a:t>2/11/22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21C99E-E440-A64E-BCF7-CE2032DA0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33135D-2D55-6342-9117-1CAAFC8ED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8C20F-F15F-8D4C-896F-D9FAF83D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097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9FE11-9B9B-854C-A4DC-9EEF5034D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A8595-E8E9-F548-8A2E-BC193A32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28A726-618C-6546-BEB1-2007B1A85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D46981-5CB0-9242-94CC-57800BF6C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8ADE-89E8-2C44-B384-F76AFF3BC7CC}" type="datetimeFigureOut">
              <a:rPr lang="en-US" smtClean="0"/>
              <a:t>2/11/22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C10E0D-EAA9-8543-B7F7-8C0DB3B9C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8E424F-11CA-F142-804E-08EE0D2F3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8C20F-F15F-8D4C-896F-D9FAF83D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92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6D893-81E1-194F-8847-DC31478EF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67723-DFD8-214A-A94B-6D4A55056D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F406F-B006-1640-B7E7-5E38E19B99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EF5C8B-06D9-044B-BCB3-4E53335EB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8ADE-89E8-2C44-B384-F76AFF3BC7CC}" type="datetimeFigureOut">
              <a:rPr lang="en-US" smtClean="0"/>
              <a:t>2/11/22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7ED0B5-4048-A747-AEC3-C27BB0BBE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F172D2-934D-9747-BD1B-2599D2757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8C20F-F15F-8D4C-896F-D9FAF83D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94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CA46C-46DC-D143-B799-4E3AF2AD2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167F4-5366-3248-9DDF-8D8C2E1863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7F407-24FC-B14F-9DA0-72C92660A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8ADE-89E8-2C44-B384-F76AFF3BC7CC}" type="datetimeFigureOut">
              <a:rPr lang="en-US" smtClean="0"/>
              <a:t>2/11/22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26FCE-B073-DF47-8CB1-B8E48361E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C7E13-761B-034A-A99D-90B0C4E68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8C20F-F15F-8D4C-896F-D9FAF83D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91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EADEAE-A581-5C4B-9E82-37E299B58A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E43BE5-C2F4-EE48-A748-216A54E80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42239-7761-7E43-9D62-F8FB20039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8ADE-89E8-2C44-B384-F76AFF3BC7CC}" type="datetimeFigureOut">
              <a:rPr lang="en-US" smtClean="0"/>
              <a:t>2/11/22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261EB-3418-414C-BE9D-629BDB4B1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FC3B7D-24BC-0D4A-9EA1-8C28D2C27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8C20F-F15F-8D4C-896F-D9FAF83D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859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62199A-F03C-D54B-A441-8BBF8279A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7A09CF-6361-5A40-AC16-3FE582875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26129-6D3C-2941-AB4A-896CDE4B69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C8ADE-89E8-2C44-B384-F76AFF3BC7CC}" type="datetimeFigureOut">
              <a:rPr lang="en-US" smtClean="0"/>
              <a:t>2/11/22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C0CF8-53F8-9F44-A9BA-2FBAEB051C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E0AD7B-AB22-3E4D-96E0-351A16506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8C20F-F15F-8D4C-896F-D9FAF83D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313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181F43-8C09-3441-95D2-BB0B07553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7616" y="390951"/>
            <a:ext cx="6991108" cy="33476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49E240B-ED4C-144A-A89D-14984D405A98}"/>
              </a:ext>
            </a:extLst>
          </p:cNvPr>
          <p:cNvSpPr/>
          <p:nvPr/>
        </p:nvSpPr>
        <p:spPr>
          <a:xfrm>
            <a:off x="2187616" y="4158725"/>
            <a:ext cx="73634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effectLst/>
                <a:latin typeface="Helvetica" pitchFamily="2" charset="0"/>
              </a:rPr>
              <a:t>Aim 4: Actively engage </a:t>
            </a:r>
            <a:r>
              <a:rPr lang="en-US" sz="2400" b="1" dirty="0" err="1">
                <a:effectLst/>
                <a:latin typeface="Helvetica" pitchFamily="2" charset="0"/>
              </a:rPr>
              <a:t>IDeA</a:t>
            </a:r>
            <a:r>
              <a:rPr lang="en-US" sz="2400" b="1" dirty="0">
                <a:effectLst/>
                <a:latin typeface="Helvetica" pitchFamily="2" charset="0"/>
              </a:rPr>
              <a:t> state </a:t>
            </a:r>
            <a:r>
              <a:rPr lang="en-US" sz="2400" b="1" dirty="0">
                <a:solidFill>
                  <a:srgbClr val="FF0000"/>
                </a:solidFill>
                <a:effectLst/>
                <a:latin typeface="Helvetica" pitchFamily="2" charset="0"/>
              </a:rPr>
              <a:t>investigators</a:t>
            </a:r>
            <a:r>
              <a:rPr lang="en-US" sz="2400" b="1" dirty="0">
                <a:effectLst/>
                <a:latin typeface="Helvetica" pitchFamily="2" charset="0"/>
              </a:rPr>
              <a:t> to enable conduct of high quality COVID-19 data projects (through N3C) relevant to populations in their respective states while facilitating </a:t>
            </a:r>
            <a:r>
              <a:rPr lang="en-US" sz="2400" b="1" dirty="0">
                <a:solidFill>
                  <a:srgbClr val="FF0000"/>
                </a:solidFill>
                <a:effectLst/>
                <a:latin typeface="Helvetica" pitchFamily="2" charset="0"/>
              </a:rPr>
              <a:t>investigator development </a:t>
            </a:r>
            <a:r>
              <a:rPr lang="en-US" sz="2400" b="1" dirty="0">
                <a:effectLst/>
                <a:latin typeface="Helvetica" pitchFamily="2" charset="0"/>
              </a:rPr>
              <a:t>and participation in N3C </a:t>
            </a:r>
            <a:endParaRPr lang="en-US" sz="2400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543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9DAADF-C446-444A-A8CA-ECB0361C7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749" y="-30505"/>
            <a:ext cx="1691240" cy="1570437"/>
          </a:xfrm>
          <a:prstGeom prst="rect">
            <a:avLst/>
          </a:prstGeom>
        </p:spPr>
      </p:pic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47966950-58FF-8241-8E7D-65D6E7CC92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4000376"/>
              </p:ext>
            </p:extLst>
          </p:nvPr>
        </p:nvGraphicFramePr>
        <p:xfrm>
          <a:off x="2117202" y="1439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F0C3DF5D-0D34-0247-A7BE-5F752A823E01}"/>
              </a:ext>
            </a:extLst>
          </p:cNvPr>
          <p:cNvSpPr txBox="1"/>
          <p:nvPr/>
        </p:nvSpPr>
        <p:spPr>
          <a:xfrm>
            <a:off x="8345347" y="231494"/>
            <a:ext cx="28322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ISCORE NETWORK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FCE0F97-7210-DC41-8192-D37169F08A6C}"/>
              </a:ext>
            </a:extLst>
          </p:cNvPr>
          <p:cNvCxnSpPr>
            <a:cxnSpLocks/>
          </p:cNvCxnSpPr>
          <p:nvPr/>
        </p:nvCxnSpPr>
        <p:spPr>
          <a:xfrm flipV="1">
            <a:off x="5713369" y="1439333"/>
            <a:ext cx="0" cy="401042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043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B2581-BA20-4AE6-9695-49AF6B2D7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</a:rPr>
              <a:t>ISCORE- N3C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5C40C-04B2-4459-8008-B846A628A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9269"/>
            <a:ext cx="10515600" cy="1051653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Goal is to leverage shared knowledge and expertise</a:t>
            </a:r>
          </a:p>
          <a:p>
            <a:r>
              <a:rPr lang="en-US" dirty="0">
                <a:solidFill>
                  <a:srgbClr val="002060"/>
                </a:solidFill>
              </a:rPr>
              <a:t>Develop team roles and a concrete work plan for each project</a:t>
            </a:r>
          </a:p>
          <a:p>
            <a:endParaRPr lang="en-US" dirty="0"/>
          </a:p>
        </p:txBody>
      </p:sp>
      <p:sp>
        <p:nvSpPr>
          <p:cNvPr id="4" name="Google Shape;345;p53">
            <a:extLst>
              <a:ext uri="{FF2B5EF4-FFF2-40B4-BE49-F238E27FC236}">
                <a16:creationId xmlns:a16="http://schemas.microsoft.com/office/drawing/2014/main" id="{5CE9108B-AC60-314B-A328-410A3EBC69D4}"/>
              </a:ext>
            </a:extLst>
          </p:cNvPr>
          <p:cNvSpPr txBox="1"/>
          <p:nvPr/>
        </p:nvSpPr>
        <p:spPr>
          <a:xfrm>
            <a:off x="387894" y="4888207"/>
            <a:ext cx="1371594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1F497D"/>
                </a:solidFill>
              </a:rPr>
              <a:t>Team Formation</a:t>
            </a:r>
            <a:endParaRPr b="1" dirty="0">
              <a:solidFill>
                <a:srgbClr val="1F497D"/>
              </a:solidFill>
            </a:endParaRPr>
          </a:p>
        </p:txBody>
      </p:sp>
      <p:pic>
        <p:nvPicPr>
          <p:cNvPr id="16" name="Picture 4" descr="N3C People Plus Icon">
            <a:extLst>
              <a:ext uri="{FF2B5EF4-FFF2-40B4-BE49-F238E27FC236}">
                <a16:creationId xmlns:a16="http://schemas.microsoft.com/office/drawing/2014/main" id="{1397A15F-65C2-0649-B68B-EBD5A4679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8" y="2700749"/>
            <a:ext cx="2040676" cy="2025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N3C Tools Icon">
            <a:extLst>
              <a:ext uri="{FF2B5EF4-FFF2-40B4-BE49-F238E27FC236}">
                <a16:creationId xmlns:a16="http://schemas.microsoft.com/office/drawing/2014/main" id="{D7C63E52-0216-F943-A50E-6160E8EFE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217" y="4479073"/>
            <a:ext cx="1259401" cy="1035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Google Shape;345;p53">
            <a:extLst>
              <a:ext uri="{FF2B5EF4-FFF2-40B4-BE49-F238E27FC236}">
                <a16:creationId xmlns:a16="http://schemas.microsoft.com/office/drawing/2014/main" id="{84F8F181-3A47-2045-8052-2BD973C3D702}"/>
              </a:ext>
            </a:extLst>
          </p:cNvPr>
          <p:cNvSpPr txBox="1"/>
          <p:nvPr/>
        </p:nvSpPr>
        <p:spPr>
          <a:xfrm>
            <a:off x="4001682" y="5579112"/>
            <a:ext cx="1694287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1F497D"/>
                </a:solidFill>
              </a:rPr>
              <a:t>Data Liaisons &amp; N3C Community</a:t>
            </a:r>
            <a:endParaRPr sz="1600" b="1" dirty="0">
              <a:solidFill>
                <a:srgbClr val="1F497D"/>
              </a:solidFill>
            </a:endParaRPr>
          </a:p>
        </p:txBody>
      </p:sp>
      <p:pic>
        <p:nvPicPr>
          <p:cNvPr id="19" name="Picture 8" descr="N3C Data Enclave Icon">
            <a:extLst>
              <a:ext uri="{FF2B5EF4-FFF2-40B4-BE49-F238E27FC236}">
                <a16:creationId xmlns:a16="http://schemas.microsoft.com/office/drawing/2014/main" id="{5EAAD7E0-237D-2445-A66B-EC477FD31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137" y="4532912"/>
            <a:ext cx="1169977" cy="109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Google Shape;345;p53">
            <a:extLst>
              <a:ext uri="{FF2B5EF4-FFF2-40B4-BE49-F238E27FC236}">
                <a16:creationId xmlns:a16="http://schemas.microsoft.com/office/drawing/2014/main" id="{DA2725ED-FDE7-2A4C-8FEE-E00ABB64E210}"/>
              </a:ext>
            </a:extLst>
          </p:cNvPr>
          <p:cNvSpPr txBox="1"/>
          <p:nvPr/>
        </p:nvSpPr>
        <p:spPr>
          <a:xfrm>
            <a:off x="2180801" y="5567571"/>
            <a:ext cx="1371594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1F497D"/>
                </a:solidFill>
              </a:rPr>
              <a:t>SMEs</a:t>
            </a:r>
            <a:endParaRPr sz="1600" b="1" dirty="0">
              <a:solidFill>
                <a:srgbClr val="1F497D"/>
              </a:solidFill>
            </a:endParaRPr>
          </a:p>
        </p:txBody>
      </p:sp>
      <p:pic>
        <p:nvPicPr>
          <p:cNvPr id="21" name="Picture 12" descr="N3C Leader Person Icon">
            <a:extLst>
              <a:ext uri="{FF2B5EF4-FFF2-40B4-BE49-F238E27FC236}">
                <a16:creationId xmlns:a16="http://schemas.microsoft.com/office/drawing/2014/main" id="{632E0FE1-2686-5645-B026-3D7006B68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955" y="4479073"/>
            <a:ext cx="1188577" cy="1173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Google Shape;345;p53">
            <a:extLst>
              <a:ext uri="{FF2B5EF4-FFF2-40B4-BE49-F238E27FC236}">
                <a16:creationId xmlns:a16="http://schemas.microsoft.com/office/drawing/2014/main" id="{7A5B8698-C91A-DE41-97AD-F15D45CE46A0}"/>
              </a:ext>
            </a:extLst>
          </p:cNvPr>
          <p:cNvSpPr txBox="1"/>
          <p:nvPr/>
        </p:nvSpPr>
        <p:spPr>
          <a:xfrm>
            <a:off x="8258367" y="5617398"/>
            <a:ext cx="1853195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1F497D"/>
                </a:solidFill>
              </a:rPr>
              <a:t>Biostatisticians &amp; Analysts </a:t>
            </a:r>
            <a:endParaRPr sz="1600" b="1" dirty="0">
              <a:solidFill>
                <a:srgbClr val="1F497D"/>
              </a:solidFill>
            </a:endParaRPr>
          </a:p>
        </p:txBody>
      </p:sp>
      <p:pic>
        <p:nvPicPr>
          <p:cNvPr id="23" name="Picture 14" descr="N3C Calendar Check Icon">
            <a:extLst>
              <a:ext uri="{FF2B5EF4-FFF2-40B4-BE49-F238E27FC236}">
                <a16:creationId xmlns:a16="http://schemas.microsoft.com/office/drawing/2014/main" id="{2D2089AE-2986-934F-B9B6-9916A27FD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047" y="4540252"/>
            <a:ext cx="1075727" cy="102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Google Shape;345;p53">
            <a:extLst>
              <a:ext uri="{FF2B5EF4-FFF2-40B4-BE49-F238E27FC236}">
                <a16:creationId xmlns:a16="http://schemas.microsoft.com/office/drawing/2014/main" id="{D2D7B581-5CFA-6441-8BCA-893998633AC0}"/>
              </a:ext>
            </a:extLst>
          </p:cNvPr>
          <p:cNvSpPr txBox="1"/>
          <p:nvPr/>
        </p:nvSpPr>
        <p:spPr>
          <a:xfrm>
            <a:off x="6114793" y="5565498"/>
            <a:ext cx="1632128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1F497D"/>
                </a:solidFill>
              </a:rPr>
              <a:t>Informaticians &amp; Logic Liaisons</a:t>
            </a:r>
            <a:endParaRPr sz="1600" b="1" dirty="0">
              <a:solidFill>
                <a:srgbClr val="1F497D"/>
              </a:solidFill>
            </a:endParaRPr>
          </a:p>
        </p:txBody>
      </p:sp>
      <p:grpSp>
        <p:nvGrpSpPr>
          <p:cNvPr id="33" name="Google Shape;471;p58">
            <a:extLst>
              <a:ext uri="{FF2B5EF4-FFF2-40B4-BE49-F238E27FC236}">
                <a16:creationId xmlns:a16="http://schemas.microsoft.com/office/drawing/2014/main" id="{A2DD5E7B-E505-1742-8B2C-330AA8510667}"/>
              </a:ext>
            </a:extLst>
          </p:cNvPr>
          <p:cNvGrpSpPr/>
          <p:nvPr/>
        </p:nvGrpSpPr>
        <p:grpSpPr>
          <a:xfrm>
            <a:off x="1987603" y="3096237"/>
            <a:ext cx="8303851" cy="1294562"/>
            <a:chOff x="97750" y="1907950"/>
            <a:chExt cx="8310775" cy="984000"/>
          </a:xfrm>
        </p:grpSpPr>
        <p:sp>
          <p:nvSpPr>
            <p:cNvPr id="34" name="Google Shape;472;p58">
              <a:extLst>
                <a:ext uri="{FF2B5EF4-FFF2-40B4-BE49-F238E27FC236}">
                  <a16:creationId xmlns:a16="http://schemas.microsoft.com/office/drawing/2014/main" id="{67175792-D652-B542-A716-28F4996BE45C}"/>
                </a:ext>
              </a:extLst>
            </p:cNvPr>
            <p:cNvSpPr/>
            <p:nvPr/>
          </p:nvSpPr>
          <p:spPr>
            <a:xfrm>
              <a:off x="4129267" y="1907950"/>
              <a:ext cx="2263500" cy="984000"/>
            </a:xfrm>
            <a:prstGeom prst="chevron">
              <a:avLst>
                <a:gd name="adj" fmla="val 50000"/>
              </a:avLst>
            </a:prstGeom>
            <a:solidFill>
              <a:srgbClr val="1F497D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473;p58">
              <a:extLst>
                <a:ext uri="{FF2B5EF4-FFF2-40B4-BE49-F238E27FC236}">
                  <a16:creationId xmlns:a16="http://schemas.microsoft.com/office/drawing/2014/main" id="{7CFDB643-0AB9-8C49-ABFE-307E9D4DCC79}"/>
                </a:ext>
              </a:extLst>
            </p:cNvPr>
            <p:cNvSpPr/>
            <p:nvPr/>
          </p:nvSpPr>
          <p:spPr>
            <a:xfrm>
              <a:off x="2113508" y="1907950"/>
              <a:ext cx="2263500" cy="984000"/>
            </a:xfrm>
            <a:prstGeom prst="chevron">
              <a:avLst>
                <a:gd name="adj" fmla="val 50000"/>
              </a:avLst>
            </a:prstGeom>
            <a:solidFill>
              <a:srgbClr val="4D849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474;p58">
              <a:extLst>
                <a:ext uri="{FF2B5EF4-FFF2-40B4-BE49-F238E27FC236}">
                  <a16:creationId xmlns:a16="http://schemas.microsoft.com/office/drawing/2014/main" id="{BEA7BA0F-D465-D444-B5A9-734CEEE96690}"/>
                </a:ext>
              </a:extLst>
            </p:cNvPr>
            <p:cNvSpPr/>
            <p:nvPr/>
          </p:nvSpPr>
          <p:spPr>
            <a:xfrm>
              <a:off x="97750" y="1907950"/>
              <a:ext cx="2263500" cy="984000"/>
            </a:xfrm>
            <a:prstGeom prst="chevron">
              <a:avLst>
                <a:gd name="adj" fmla="val 5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75;p58">
              <a:extLst>
                <a:ext uri="{FF2B5EF4-FFF2-40B4-BE49-F238E27FC236}">
                  <a16:creationId xmlns:a16="http://schemas.microsoft.com/office/drawing/2014/main" id="{3D5BF756-0418-7644-A023-CF1F9348183F}"/>
                </a:ext>
              </a:extLst>
            </p:cNvPr>
            <p:cNvSpPr/>
            <p:nvPr/>
          </p:nvSpPr>
          <p:spPr>
            <a:xfrm>
              <a:off x="6145025" y="1907950"/>
              <a:ext cx="2263500" cy="984000"/>
            </a:xfrm>
            <a:prstGeom prst="chevron">
              <a:avLst>
                <a:gd name="adj" fmla="val 50000"/>
              </a:avLst>
            </a:prstGeom>
            <a:solidFill>
              <a:srgbClr val="642F6C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" name="Google Shape;478;p58">
            <a:extLst>
              <a:ext uri="{FF2B5EF4-FFF2-40B4-BE49-F238E27FC236}">
                <a16:creationId xmlns:a16="http://schemas.microsoft.com/office/drawing/2014/main" id="{0FCB379E-DD00-1B45-AB7E-9E5340CB479B}"/>
              </a:ext>
            </a:extLst>
          </p:cNvPr>
          <p:cNvSpPr txBox="1"/>
          <p:nvPr/>
        </p:nvSpPr>
        <p:spPr>
          <a:xfrm>
            <a:off x="4536292" y="3310890"/>
            <a:ext cx="14223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FFFFFF"/>
                </a:solidFill>
              </a:rPr>
              <a:t>Concept Set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FFFFFF"/>
                </a:solidFill>
              </a:rPr>
              <a:t>Development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FFFFFF"/>
                </a:solidFill>
              </a:rPr>
              <a:t>a</a:t>
            </a:r>
            <a:r>
              <a:rPr lang="en" sz="1200" b="1" dirty="0" err="1">
                <a:solidFill>
                  <a:srgbClr val="FFFFFF"/>
                </a:solidFill>
              </a:rPr>
              <a:t>nd</a:t>
            </a:r>
            <a:r>
              <a:rPr lang="en" sz="1200" b="1" dirty="0">
                <a:solidFill>
                  <a:srgbClr val="FFFFFF"/>
                </a:solidFill>
              </a:rPr>
              <a:t> Review</a:t>
            </a:r>
            <a:endParaRPr sz="1200" b="1" dirty="0">
              <a:solidFill>
                <a:srgbClr val="FFFFFF"/>
              </a:solidFill>
            </a:endParaRPr>
          </a:p>
        </p:txBody>
      </p:sp>
      <p:sp>
        <p:nvSpPr>
          <p:cNvPr id="40" name="Google Shape;480;p58">
            <a:extLst>
              <a:ext uri="{FF2B5EF4-FFF2-40B4-BE49-F238E27FC236}">
                <a16:creationId xmlns:a16="http://schemas.microsoft.com/office/drawing/2014/main" id="{66EA02F8-A1FD-DC4F-B318-05D5D54B3736}"/>
              </a:ext>
            </a:extLst>
          </p:cNvPr>
          <p:cNvSpPr txBox="1"/>
          <p:nvPr/>
        </p:nvSpPr>
        <p:spPr>
          <a:xfrm>
            <a:off x="6609996" y="3310623"/>
            <a:ext cx="12972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FFFFFF"/>
                </a:solidFill>
              </a:rPr>
              <a:t>Data Extraction and Quality Review</a:t>
            </a:r>
            <a:endParaRPr sz="1200" b="1" dirty="0">
              <a:solidFill>
                <a:srgbClr val="FFFFFF"/>
              </a:solidFill>
            </a:endParaRPr>
          </a:p>
        </p:txBody>
      </p:sp>
      <p:sp>
        <p:nvSpPr>
          <p:cNvPr id="41" name="Google Shape;481;p58">
            <a:extLst>
              <a:ext uri="{FF2B5EF4-FFF2-40B4-BE49-F238E27FC236}">
                <a16:creationId xmlns:a16="http://schemas.microsoft.com/office/drawing/2014/main" id="{090912E4-06EA-6C4E-8E1D-B040F19E44B7}"/>
              </a:ext>
            </a:extLst>
          </p:cNvPr>
          <p:cNvSpPr txBox="1"/>
          <p:nvPr/>
        </p:nvSpPr>
        <p:spPr>
          <a:xfrm>
            <a:off x="8512047" y="3447466"/>
            <a:ext cx="12972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>
                <a:solidFill>
                  <a:schemeClr val="bg1"/>
                </a:solidFill>
              </a:rPr>
              <a:t>Data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>
                <a:solidFill>
                  <a:schemeClr val="bg1"/>
                </a:solidFill>
              </a:rPr>
              <a:t>Analysis</a:t>
            </a:r>
            <a:endParaRPr sz="1400" b="1" dirty="0">
              <a:solidFill>
                <a:schemeClr val="bg1"/>
              </a:solidFill>
            </a:endParaRPr>
          </a:p>
        </p:txBody>
      </p:sp>
      <p:sp>
        <p:nvSpPr>
          <p:cNvPr id="42" name="Google Shape;485;p58">
            <a:extLst>
              <a:ext uri="{FF2B5EF4-FFF2-40B4-BE49-F238E27FC236}">
                <a16:creationId xmlns:a16="http://schemas.microsoft.com/office/drawing/2014/main" id="{47EE1D8D-6814-BE4C-B989-6DFA556821F3}"/>
              </a:ext>
            </a:extLst>
          </p:cNvPr>
          <p:cNvSpPr txBox="1"/>
          <p:nvPr/>
        </p:nvSpPr>
        <p:spPr>
          <a:xfrm>
            <a:off x="2452244" y="3189535"/>
            <a:ext cx="136860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bg1"/>
                </a:solidFill>
              </a:rPr>
              <a:t>Characterize Clinical Cohort and Develop Computable Phenotype</a:t>
            </a:r>
            <a:endParaRPr sz="1200" b="1" dirty="0">
              <a:solidFill>
                <a:schemeClr val="bg1"/>
              </a:solidFill>
            </a:endParaRPr>
          </a:p>
        </p:txBody>
      </p:sp>
      <p:sp>
        <p:nvSpPr>
          <p:cNvPr id="51" name="Google Shape;345;p53">
            <a:extLst>
              <a:ext uri="{FF2B5EF4-FFF2-40B4-BE49-F238E27FC236}">
                <a16:creationId xmlns:a16="http://schemas.microsoft.com/office/drawing/2014/main" id="{3F089E1F-D613-EE4B-B83B-584AE6881C98}"/>
              </a:ext>
            </a:extLst>
          </p:cNvPr>
          <p:cNvSpPr txBox="1"/>
          <p:nvPr/>
        </p:nvSpPr>
        <p:spPr>
          <a:xfrm>
            <a:off x="10204397" y="4042921"/>
            <a:ext cx="1853195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1F497D"/>
                </a:solidFill>
              </a:rPr>
              <a:t>Manuscript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1F497D"/>
                </a:solidFill>
              </a:rPr>
              <a:t>Completion </a:t>
            </a:r>
            <a:endParaRPr sz="1600" b="1" dirty="0">
              <a:solidFill>
                <a:srgbClr val="1F497D"/>
              </a:solidFill>
            </a:endParaRPr>
          </a:p>
        </p:txBody>
      </p:sp>
      <p:pic>
        <p:nvPicPr>
          <p:cNvPr id="52" name="Google Shape;506;p58">
            <a:extLst>
              <a:ext uri="{FF2B5EF4-FFF2-40B4-BE49-F238E27FC236}">
                <a16:creationId xmlns:a16="http://schemas.microsoft.com/office/drawing/2014/main" id="{1D366513-52EA-CC4F-966C-70A2E0493DEB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25801" r="10975" b="2133"/>
          <a:stretch/>
        </p:blipFill>
        <p:spPr>
          <a:xfrm>
            <a:off x="5231217" y="2640169"/>
            <a:ext cx="342600" cy="417723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08;p58">
            <a:extLst>
              <a:ext uri="{FF2B5EF4-FFF2-40B4-BE49-F238E27FC236}">
                <a16:creationId xmlns:a16="http://schemas.microsoft.com/office/drawing/2014/main" id="{747A587F-4D0A-8647-BD75-A790215051AD}"/>
              </a:ext>
            </a:extLst>
          </p:cNvPr>
          <p:cNvSpPr txBox="1"/>
          <p:nvPr/>
        </p:nvSpPr>
        <p:spPr>
          <a:xfrm>
            <a:off x="3965487" y="2578090"/>
            <a:ext cx="1365009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002060"/>
                </a:solidFill>
              </a:rPr>
              <a:t>ATLAS Concept Browser</a:t>
            </a:r>
            <a:endParaRPr sz="1200" b="1" dirty="0">
              <a:solidFill>
                <a:srgbClr val="002060"/>
              </a:solidFill>
            </a:endParaRPr>
          </a:p>
        </p:txBody>
      </p:sp>
      <p:pic>
        <p:nvPicPr>
          <p:cNvPr id="54" name="Google Shape;511;p58">
            <a:extLst>
              <a:ext uri="{FF2B5EF4-FFF2-40B4-BE49-F238E27FC236}">
                <a16:creationId xmlns:a16="http://schemas.microsoft.com/office/drawing/2014/main" id="{082E6C55-CFE8-AB47-A8C5-40C4065B8F87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76379" t="30581" r="2373" b="29994"/>
          <a:stretch/>
        </p:blipFill>
        <p:spPr>
          <a:xfrm>
            <a:off x="7028713" y="2685904"/>
            <a:ext cx="492841" cy="305303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12;p58">
            <a:extLst>
              <a:ext uri="{FF2B5EF4-FFF2-40B4-BE49-F238E27FC236}">
                <a16:creationId xmlns:a16="http://schemas.microsoft.com/office/drawing/2014/main" id="{4076A3F7-88EF-DA44-97F0-C71271550DAB}"/>
              </a:ext>
            </a:extLst>
          </p:cNvPr>
          <p:cNvSpPr txBox="1"/>
          <p:nvPr/>
        </p:nvSpPr>
        <p:spPr>
          <a:xfrm>
            <a:off x="5716129" y="2588324"/>
            <a:ext cx="1542445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002060"/>
                </a:solidFill>
              </a:rPr>
              <a:t>N3C Code Workbooks</a:t>
            </a:r>
            <a:endParaRPr sz="1200" b="1" dirty="0">
              <a:solidFill>
                <a:srgbClr val="002060"/>
              </a:solidFill>
            </a:endParaRPr>
          </a:p>
        </p:txBody>
      </p:sp>
      <p:sp>
        <p:nvSpPr>
          <p:cNvPr id="56" name="Google Shape;513;p58">
            <a:extLst>
              <a:ext uri="{FF2B5EF4-FFF2-40B4-BE49-F238E27FC236}">
                <a16:creationId xmlns:a16="http://schemas.microsoft.com/office/drawing/2014/main" id="{100A2D4B-EE93-C340-A9E1-93B8F33D8B92}"/>
              </a:ext>
            </a:extLst>
          </p:cNvPr>
          <p:cNvSpPr txBox="1"/>
          <p:nvPr/>
        </p:nvSpPr>
        <p:spPr>
          <a:xfrm>
            <a:off x="7798318" y="2611814"/>
            <a:ext cx="1542445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002060"/>
                </a:solidFill>
              </a:rPr>
              <a:t>N3C Contour and Code Workbooks</a:t>
            </a:r>
            <a:endParaRPr sz="1200" b="1" dirty="0">
              <a:solidFill>
                <a:srgbClr val="002060"/>
              </a:solidFill>
            </a:endParaRPr>
          </a:p>
        </p:txBody>
      </p:sp>
      <p:pic>
        <p:nvPicPr>
          <p:cNvPr id="57" name="Google Shape;517;p58">
            <a:extLst>
              <a:ext uri="{FF2B5EF4-FFF2-40B4-BE49-F238E27FC236}">
                <a16:creationId xmlns:a16="http://schemas.microsoft.com/office/drawing/2014/main" id="{9AF8523E-B001-AD42-A874-DEA217AA8074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76379" t="30581" r="2373" b="29994"/>
          <a:stretch/>
        </p:blipFill>
        <p:spPr>
          <a:xfrm>
            <a:off x="9184964" y="2707955"/>
            <a:ext cx="492841" cy="305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Enclave Essentials | N3C">
            <a:extLst>
              <a:ext uri="{FF2B5EF4-FFF2-40B4-BE49-F238E27FC236}">
                <a16:creationId xmlns:a16="http://schemas.microsoft.com/office/drawing/2014/main" id="{9D22F28E-1D2E-AE44-A8BE-65D3A5CD6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5606" y="2958215"/>
            <a:ext cx="1212494" cy="117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pplying for N3C Data Access | National Center for Advancing Translational  Sciences">
            <a:extLst>
              <a:ext uri="{FF2B5EF4-FFF2-40B4-BE49-F238E27FC236}">
                <a16:creationId xmlns:a16="http://schemas.microsoft.com/office/drawing/2014/main" id="{AC1F73EE-C3B5-2940-BD24-E030C7830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1133" y="4516366"/>
            <a:ext cx="1266633" cy="126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Google Shape;345;p53">
            <a:extLst>
              <a:ext uri="{FF2B5EF4-FFF2-40B4-BE49-F238E27FC236}">
                <a16:creationId xmlns:a16="http://schemas.microsoft.com/office/drawing/2014/main" id="{0613BDDC-0A7C-AB44-A0D2-1F2921A42589}"/>
              </a:ext>
            </a:extLst>
          </p:cNvPr>
          <p:cNvSpPr txBox="1"/>
          <p:nvPr/>
        </p:nvSpPr>
        <p:spPr>
          <a:xfrm>
            <a:off x="10177851" y="5596082"/>
            <a:ext cx="1853195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1F497D"/>
                </a:solidFill>
              </a:rPr>
              <a:t>D&amp;I Liaison</a:t>
            </a:r>
            <a:endParaRPr sz="1600" b="1" dirty="0">
              <a:solidFill>
                <a:srgbClr val="1F497D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F74396B-0176-564A-804A-17D9097F1CD7}"/>
              </a:ext>
            </a:extLst>
          </p:cNvPr>
          <p:cNvCxnSpPr/>
          <p:nvPr/>
        </p:nvCxnSpPr>
        <p:spPr>
          <a:xfrm flipV="1">
            <a:off x="5034987" y="6157732"/>
            <a:ext cx="0" cy="34724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D17F8D2-C7F7-5D4B-8E49-010C29EECA25}"/>
              </a:ext>
            </a:extLst>
          </p:cNvPr>
          <p:cNvCxnSpPr/>
          <p:nvPr/>
        </p:nvCxnSpPr>
        <p:spPr>
          <a:xfrm flipV="1">
            <a:off x="7028713" y="6120856"/>
            <a:ext cx="0" cy="34724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B08784C-A4A4-444D-A46A-1D6362A8F034}"/>
              </a:ext>
            </a:extLst>
          </p:cNvPr>
          <p:cNvCxnSpPr/>
          <p:nvPr/>
        </p:nvCxnSpPr>
        <p:spPr>
          <a:xfrm flipV="1">
            <a:off x="9184964" y="6157732"/>
            <a:ext cx="0" cy="34724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90601F3-5951-1043-97A0-FDFAB32CB371}"/>
              </a:ext>
            </a:extLst>
          </p:cNvPr>
          <p:cNvSpPr txBox="1"/>
          <p:nvPr/>
        </p:nvSpPr>
        <p:spPr>
          <a:xfrm>
            <a:off x="1585732" y="6294476"/>
            <a:ext cx="2232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Principal Investigators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207DEF3-3F85-9C4E-A737-12CECFA310A3}"/>
              </a:ext>
            </a:extLst>
          </p:cNvPr>
          <p:cNvCxnSpPr/>
          <p:nvPr/>
        </p:nvCxnSpPr>
        <p:spPr>
          <a:xfrm flipV="1">
            <a:off x="11069182" y="6079117"/>
            <a:ext cx="0" cy="34724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2746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120</Words>
  <Application>Microsoft Macintosh PowerPoint</Application>
  <PresentationFormat>Widescreen</PresentationFormat>
  <Paragraphs>29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Helvetica</vt:lpstr>
      <vt:lpstr>Office Theme</vt:lpstr>
      <vt:lpstr>PowerPoint Presentation</vt:lpstr>
      <vt:lpstr>PowerPoint Presentation</vt:lpstr>
      <vt:lpstr>ISCORE- N3C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clifford rosen</dc:creator>
  <cp:lastModifiedBy>clifford rosen</cp:lastModifiedBy>
  <cp:revision>3</cp:revision>
  <dcterms:created xsi:type="dcterms:W3CDTF">2022-02-10T22:17:08Z</dcterms:created>
  <dcterms:modified xsi:type="dcterms:W3CDTF">2022-02-11T14:22:55Z</dcterms:modified>
</cp:coreProperties>
</file>