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8" r:id="rId4"/>
    <p:sldMasterId id="214748367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5143500" cx="9144000"/>
  <p:notesSz cx="6858000" cy="9144000"/>
  <p:embeddedFontLst>
    <p:embeddedFont>
      <p:font typeface="Proxima Nova"/>
      <p:regular r:id="rId28"/>
      <p:bold r:id="rId29"/>
      <p:italic r:id="rId30"/>
      <p:boldItalic r:id="rId31"/>
    </p:embeddedFont>
    <p:embeddedFont>
      <p:font typeface="Lato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ProximaNova-regular.fntdata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ProximaNova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roximaNova-boldItalic.fntdata"/><Relationship Id="rId30" Type="http://schemas.openxmlformats.org/officeDocument/2006/relationships/font" Target="fonts/ProximaNova-italic.fntdata"/><Relationship Id="rId11" Type="http://schemas.openxmlformats.org/officeDocument/2006/relationships/slide" Target="slides/slide5.xml"/><Relationship Id="rId33" Type="http://schemas.openxmlformats.org/officeDocument/2006/relationships/font" Target="fonts/Lato-bold.fntdata"/><Relationship Id="rId10" Type="http://schemas.openxmlformats.org/officeDocument/2006/relationships/slide" Target="slides/slide4.xml"/><Relationship Id="rId32" Type="http://schemas.openxmlformats.org/officeDocument/2006/relationships/font" Target="fonts/Lato-regular.fntdata"/><Relationship Id="rId13" Type="http://schemas.openxmlformats.org/officeDocument/2006/relationships/slide" Target="slides/slide7.xml"/><Relationship Id="rId35" Type="http://schemas.openxmlformats.org/officeDocument/2006/relationships/font" Target="fonts/Lato-boldItalic.fntdata"/><Relationship Id="rId12" Type="http://schemas.openxmlformats.org/officeDocument/2006/relationships/slide" Target="slides/slide6.xml"/><Relationship Id="rId34" Type="http://schemas.openxmlformats.org/officeDocument/2006/relationships/font" Target="fonts/Lato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b35744bc1a_3_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Welcome to orientation - </a:t>
            </a:r>
            <a:r>
              <a:rPr i="1" lang="en">
                <a:solidFill>
                  <a:schemeClr val="dk1"/>
                </a:solidFill>
              </a:rPr>
              <a:t>Session A of A &amp; B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For anyone new to N3C, especially for those with research ideas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Session B covers technical topics, both useful even for cracker-jack data scientists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gb35744bc1a_3_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aae4d0c674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aae4d0c674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N3C knowledge is distributed, this orientation wouldn’t be without the help of these subject matter experts and their help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They are present (today) to answer questions: feel free to pose questions in the chat and I’ll pause yacking periodically to see if there are any quick ones, we can do more Q&amp;A after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Shawn is me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1441a3348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1441a3348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N3C knowledge is distributed, this orientation wouldn’t be without the help of these subject matter experts and their help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They are present (today) to answer questions: feel free to pose questions in the chat and I’ll pause yacking periodically to see if there are any quick ones, we can do more Q&amp;A after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Shawn is me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1441a33482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1441a33482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N3C knowledge is distributed, this orientation wouldn’t be without the help of these subject matter experts and their help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They are present (today) to answer questions: feel free to pose questions in the chat and I’ll pause yacking periodically to see if there are any quick ones, we can do more Q&amp;A after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Shawn is me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1441a33482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1441a33482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N3C knowledge is distributed, this orientation wouldn’t be without the help of these subject matter experts and their help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They are present (today) to answer questions: feel free to pose questions in the chat and I’ll pause yacking periodically to see if there are any quick ones, we can do more Q&amp;A after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Shawn is me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1441a33482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11441a33482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N3C knowledge is distributed, this orientation wouldn’t be without the help of these subject matter experts and their help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They are present (today) to answer questions: feel free to pose questions in the chat and I’ll pause yacking periodically to see if there are any quick ones, we can do more Q&amp;A after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Shawn is me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1441a33482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11441a33482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N3C knowledge is distributed, this orientation wouldn’t be without the help of these subject matter experts and their help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They are present (today) to answer questions: feel free to pose questions in the chat and I’ll pause yacking periodically to see if there are any quick ones, we can do more Q&amp;A after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Shawn is me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1441a33482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11441a33482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N3C knowledge is distributed, this orientation wouldn’t be without the help of these subject matter experts and their help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They are present (today) to answer questions: feel free to pose questions in the chat and I’ll pause yacking periodically to see if there are any quick ones, we can do more Q&amp;A after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Shawn is me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1441a33482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11441a33482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N3C knowledge is distributed, this orientation wouldn’t be without the help of these subject matter experts and their help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They are present (today) to answer questions: feel free to pose questions in the chat and I’ll pause yacking periodically to see if there are any quick ones, we can do more Q&amp;A after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Shawn is me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1441a33482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11441a33482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N3C knowledge is distributed, this orientation wouldn’t be without the help of these subject matter experts and their help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They are present (today) to answer questions: feel free to pose questions in the chat and I’ll pause yacking periodically to see if there are any quick ones, we can do more Q&amp;A after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Shawn is me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1441a33482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11441a33482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N3C knowledge is distributed, this orientation wouldn’t be without the help of these subject matter experts and their help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They are present (today) to answer questions: feel free to pose questions in the chat and I’ll pause yacking periodically to see if there are any quick ones, we can do more Q&amp;A after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Shawn is me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11441a33482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11441a33482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N3C knowledge is distributed, this orientation wouldn’t be without the help of these subject matter experts and their help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They are present (today) to answer questions: feel free to pose questions in the chat and I’ll pause yacking periodically to see if there are any quick ones, we can do more Q&amp;A after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Shawn is me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1441a33482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11441a33482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N3C knowledge is distributed, this orientation wouldn’t be without the help of these subject matter experts and their help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They are present (today) to answer questions: feel free to pose questions in the chat and I’ll pause yacking periodically to see if there are any quick ones, we can do more Q&amp;A after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Shawn is me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afba9347cd_0_28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 best way to sign the DUA is actually to have your organization sign it on behalf of everyone there 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N3C is happy to work with organizations to get this done and there are over 150 who’ve done so so far, the link lists them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For those citizen scientists who don’t have an organization to sign for them, they can sign the DUA themselves directly with NCATS. We do have a few folks who have done this</a:t>
            </a:r>
            <a:endParaRPr/>
          </a:p>
        </p:txBody>
      </p:sp>
      <p:sp>
        <p:nvSpPr>
          <p:cNvPr id="336" name="Google Shape;336;gafba9347cd_0_28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11441a33482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 best way to sign the DUA is actually to have your organization sign it on behalf of everyone there 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N3C is happy to work with organizations to get this done and there are over 150 who’ve done so so far, the link lists them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For those citizen scientists who don’t have an organization to sign for them, they can sign the DUA themselves directly with NCATS. We do have a few folks who have done this</a:t>
            </a:r>
            <a:endParaRPr/>
          </a:p>
        </p:txBody>
      </p:sp>
      <p:sp>
        <p:nvSpPr>
          <p:cNvPr id="347" name="Google Shape;347;g11441a33482_0_2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d0c98240d2_0_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  <p:sp>
        <p:nvSpPr>
          <p:cNvPr id="359" name="Google Shape;359;gd0c98240d2_0_6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d0c98240d2_0_6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  <p:sp>
        <p:nvSpPr>
          <p:cNvPr id="369" name="Google Shape;369;gd0c98240d2_0_6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d0c98240d2_0_517:notes"/>
          <p:cNvSpPr/>
          <p:nvPr>
            <p:ph idx="2" type="sldImg"/>
          </p:nvPr>
        </p:nvSpPr>
        <p:spPr>
          <a:xfrm>
            <a:off x="381403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d0c98240d2_0_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And in case you didn’t have enough zoom meetings, we’ve got lots of those too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afba9347cd_0_3437:notes"/>
          <p:cNvSpPr/>
          <p:nvPr>
            <p:ph idx="2" type="sldImg"/>
          </p:nvPr>
        </p:nvSpPr>
        <p:spPr>
          <a:xfrm>
            <a:off x="381403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afba9347cd_0_34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afba9347cd_0_2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afba9347cd_0_2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11441a33482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11441a33482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l">
  <p:cSld name="General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08199" y="273844"/>
            <a:ext cx="81570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08372" y="998444"/>
            <a:ext cx="8516400" cy="3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53585F"/>
              </a:buClr>
              <a:buSzPts val="1800"/>
              <a:buChar char="●"/>
              <a:defRPr/>
            </a:lvl1pPr>
            <a:lvl2pPr indent="-342900" lvl="1" marL="9144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○"/>
              <a:defRPr/>
            </a:lvl2pPr>
            <a:lvl3pPr indent="-342900" lvl="2" marL="13716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■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●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 Title">
  <p:cSld name="3 Column 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308199" y="273844"/>
            <a:ext cx="81570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308200" y="1422671"/>
            <a:ext cx="2721900" cy="32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53585F"/>
              </a:buClr>
              <a:buSzPts val="1800"/>
              <a:buChar char="●"/>
              <a:defRPr/>
            </a:lvl1pPr>
            <a:lvl2pPr indent="-342900" lvl="1" marL="9144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○"/>
              <a:defRPr/>
            </a:lvl2pPr>
            <a:lvl3pPr indent="-342900" lvl="2" marL="13716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■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●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2" type="body"/>
          </p:nvPr>
        </p:nvSpPr>
        <p:spPr>
          <a:xfrm>
            <a:off x="3200178" y="1422671"/>
            <a:ext cx="2732700" cy="32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53585F"/>
              </a:buClr>
              <a:buSzPts val="1800"/>
              <a:buChar char="●"/>
              <a:defRPr/>
            </a:lvl1pPr>
            <a:lvl2pPr indent="-342900" lvl="1" marL="9144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○"/>
              <a:defRPr/>
            </a:lvl2pPr>
            <a:lvl3pPr indent="-342900" lvl="2" marL="13716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■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●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3" type="body"/>
          </p:nvPr>
        </p:nvSpPr>
        <p:spPr>
          <a:xfrm>
            <a:off x="6102984" y="1422671"/>
            <a:ext cx="2732700" cy="32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53585F"/>
              </a:buClr>
              <a:buSzPts val="1800"/>
              <a:buChar char="●"/>
              <a:defRPr/>
            </a:lvl1pPr>
            <a:lvl2pPr indent="-342900" lvl="1" marL="9144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○"/>
              <a:defRPr/>
            </a:lvl2pPr>
            <a:lvl3pPr indent="-342900" lvl="2" marL="13716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■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●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4" type="body"/>
          </p:nvPr>
        </p:nvSpPr>
        <p:spPr>
          <a:xfrm>
            <a:off x="308199" y="827011"/>
            <a:ext cx="2721900" cy="43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53585F"/>
              </a:buClr>
              <a:buSzPts val="1650"/>
              <a:buNone/>
              <a:defRPr b="1" sz="1650" cap="none"/>
            </a:lvl1pPr>
            <a:lvl2pPr indent="-228600" lvl="1" marL="9144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750"/>
              <a:buNone/>
              <a:defRPr b="1" sz="750"/>
            </a:lvl2pPr>
            <a:lvl3pPr indent="-228600" lvl="2" marL="13716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675"/>
              <a:buNone/>
              <a:defRPr b="1" sz="675"/>
            </a:lvl3pPr>
            <a:lvl4pPr indent="-228600" lvl="3" marL="18288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600"/>
              <a:buNone/>
              <a:defRPr b="1" sz="600"/>
            </a:lvl4pPr>
            <a:lvl5pPr indent="-228600" lvl="4" marL="22860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600"/>
              <a:buNone/>
              <a:defRPr b="1" sz="600"/>
            </a:lvl5pPr>
            <a:lvl6pPr indent="-228600" lvl="5" marL="2743200" rtl="0" algn="l">
              <a:lnSpc>
                <a:spcPct val="9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b="1" sz="600"/>
            </a:lvl6pPr>
            <a:lvl7pPr indent="-2286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b="1" sz="600"/>
            </a:lvl7pPr>
            <a:lvl8pPr indent="-2286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b="1" sz="600"/>
            </a:lvl8pPr>
            <a:lvl9pPr indent="-2286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600"/>
              <a:buNone/>
              <a:defRPr b="1" sz="600"/>
            </a:lvl9pPr>
          </a:lstStyle>
          <a:p/>
        </p:txBody>
      </p:sp>
      <p:sp>
        <p:nvSpPr>
          <p:cNvPr id="59" name="Google Shape;59;p14"/>
          <p:cNvSpPr txBox="1"/>
          <p:nvPr>
            <p:ph idx="5" type="body"/>
          </p:nvPr>
        </p:nvSpPr>
        <p:spPr>
          <a:xfrm>
            <a:off x="3200178" y="827011"/>
            <a:ext cx="2732700" cy="43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53585F"/>
              </a:buClr>
              <a:buSzPts val="1650"/>
              <a:buNone/>
              <a:defRPr b="1" sz="1650" cap="none"/>
            </a:lvl1pPr>
            <a:lvl2pPr indent="-228600" lvl="1" marL="9144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750"/>
              <a:buNone/>
              <a:defRPr b="1" sz="750"/>
            </a:lvl2pPr>
            <a:lvl3pPr indent="-228600" lvl="2" marL="13716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675"/>
              <a:buNone/>
              <a:defRPr b="1" sz="675"/>
            </a:lvl3pPr>
            <a:lvl4pPr indent="-228600" lvl="3" marL="18288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600"/>
              <a:buNone/>
              <a:defRPr b="1" sz="600"/>
            </a:lvl4pPr>
            <a:lvl5pPr indent="-228600" lvl="4" marL="22860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600"/>
              <a:buNone/>
              <a:defRPr b="1" sz="600"/>
            </a:lvl5pPr>
            <a:lvl6pPr indent="-228600" lvl="5" marL="2743200" rtl="0" algn="l">
              <a:lnSpc>
                <a:spcPct val="9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b="1" sz="600"/>
            </a:lvl6pPr>
            <a:lvl7pPr indent="-2286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b="1" sz="600"/>
            </a:lvl7pPr>
            <a:lvl8pPr indent="-2286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b="1" sz="600"/>
            </a:lvl8pPr>
            <a:lvl9pPr indent="-2286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600"/>
              <a:buNone/>
              <a:defRPr b="1" sz="600"/>
            </a:lvl9pPr>
          </a:lstStyle>
          <a:p/>
        </p:txBody>
      </p:sp>
      <p:sp>
        <p:nvSpPr>
          <p:cNvPr id="60" name="Google Shape;60;p14"/>
          <p:cNvSpPr txBox="1"/>
          <p:nvPr>
            <p:ph idx="6" type="body"/>
          </p:nvPr>
        </p:nvSpPr>
        <p:spPr>
          <a:xfrm>
            <a:off x="6102984" y="827011"/>
            <a:ext cx="2732700" cy="43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53585F"/>
              </a:buClr>
              <a:buSzPts val="1650"/>
              <a:buNone/>
              <a:defRPr b="1" sz="1650" cap="none"/>
            </a:lvl1pPr>
            <a:lvl2pPr indent="-228600" lvl="1" marL="9144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750"/>
              <a:buNone/>
              <a:defRPr b="1" sz="750"/>
            </a:lvl2pPr>
            <a:lvl3pPr indent="-228600" lvl="2" marL="13716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675"/>
              <a:buNone/>
              <a:defRPr b="1" sz="675"/>
            </a:lvl3pPr>
            <a:lvl4pPr indent="-228600" lvl="3" marL="18288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600"/>
              <a:buNone/>
              <a:defRPr b="1" sz="600"/>
            </a:lvl4pPr>
            <a:lvl5pPr indent="-228600" lvl="4" marL="22860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600"/>
              <a:buNone/>
              <a:defRPr b="1" sz="600"/>
            </a:lvl5pPr>
            <a:lvl6pPr indent="-228600" lvl="5" marL="2743200" rtl="0" algn="l">
              <a:lnSpc>
                <a:spcPct val="9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b="1" sz="600"/>
            </a:lvl6pPr>
            <a:lvl7pPr indent="-2286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b="1" sz="600"/>
            </a:lvl7pPr>
            <a:lvl8pPr indent="-2286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b="1" sz="600"/>
            </a:lvl8pPr>
            <a:lvl9pPr indent="-2286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600"/>
              <a:buNone/>
              <a:defRPr b="1" sz="6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308199" y="273844"/>
            <a:ext cx="81570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308200" y="998444"/>
            <a:ext cx="4190100" cy="3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53585F"/>
              </a:buClr>
              <a:buSzPts val="1800"/>
              <a:buChar char="●"/>
              <a:defRPr/>
            </a:lvl1pPr>
            <a:lvl2pPr indent="-342900" lvl="1" marL="9144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○"/>
              <a:defRPr/>
            </a:lvl2pPr>
            <a:lvl3pPr indent="-342900" lvl="2" marL="13716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■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●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2" type="body"/>
          </p:nvPr>
        </p:nvSpPr>
        <p:spPr>
          <a:xfrm>
            <a:off x="4629151" y="998444"/>
            <a:ext cx="4206600" cy="3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53585F"/>
              </a:buClr>
              <a:buSzPts val="1800"/>
              <a:buChar char="●"/>
              <a:defRPr/>
            </a:lvl1pPr>
            <a:lvl2pPr indent="-342900" lvl="1" marL="9144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○"/>
              <a:defRPr/>
            </a:lvl2pPr>
            <a:lvl3pPr indent="-342900" lvl="2" marL="13716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■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●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53585F"/>
              </a:buClr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2.0">
  <p:cSld name="Title Content 2.0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682906" y="1474471"/>
            <a:ext cx="8004000" cy="1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74650" lvl="0" marL="457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2300"/>
              <a:buChar char="●"/>
              <a:defRPr/>
            </a:lvl1pPr>
            <a:lvl2pPr indent="-3556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2000"/>
            </a:lvl3pPr>
            <a:lvl4pPr indent="-3556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 sz="2000"/>
            </a:lvl5pPr>
            <a:lvl6pPr indent="-3175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type="title"/>
          </p:nvPr>
        </p:nvSpPr>
        <p:spPr>
          <a:xfrm>
            <a:off x="682906" y="630575"/>
            <a:ext cx="8001900" cy="6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02875">
            <a:noAutofit/>
          </a:bodyPr>
          <a:lstStyle>
            <a:lvl1pPr lv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7000907" y="4870049"/>
            <a:ext cx="1981200" cy="2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.0">
  <p:cSld name="Title Only 2.0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type="title"/>
          </p:nvPr>
        </p:nvSpPr>
        <p:spPr>
          <a:xfrm>
            <a:off x="682906" y="630575"/>
            <a:ext cx="8001900" cy="6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02875">
            <a:noAutofit/>
          </a:bodyPr>
          <a:lstStyle>
            <a:lvl1pPr lv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7000907" y="4866811"/>
            <a:ext cx="1981200" cy="2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20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2" name="Google Shape;92;p2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2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8" name="Google Shape;98;p22"/>
          <p:cNvSpPr txBox="1"/>
          <p:nvPr>
            <p:ph idx="1" type="body"/>
          </p:nvPr>
        </p:nvSpPr>
        <p:spPr>
          <a:xfrm>
            <a:off x="623888" y="3442098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2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2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23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23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p2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2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4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1" name="Google Shape;111;p24"/>
          <p:cNvSpPr txBox="1"/>
          <p:nvPr>
            <p:ph idx="1" type="body"/>
          </p:nvPr>
        </p:nvSpPr>
        <p:spPr>
          <a:xfrm>
            <a:off x="629842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24"/>
          <p:cNvSpPr txBox="1"/>
          <p:nvPr>
            <p:ph idx="2" type="body"/>
          </p:nvPr>
        </p:nvSpPr>
        <p:spPr>
          <a:xfrm>
            <a:off x="629842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" name="Google Shape;113;p24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4" name="Google Shape;114;p24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2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2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2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0" name="Google Shape;120;p2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1" name="Google Shape;121;p2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2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" name="Google Shape;125;p2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6" name="Google Shape;126;p2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7"/>
          <p:cNvSpPr txBox="1"/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9" name="Google Shape;129;p27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27"/>
          <p:cNvSpPr txBox="1"/>
          <p:nvPr>
            <p:ph idx="2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1" name="Google Shape;131;p2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Google Shape;132;p2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" name="Google Shape;133;p2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/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6" name="Google Shape;136;p28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7" name="Google Shape;137;p28"/>
          <p:cNvSpPr txBox="1"/>
          <p:nvPr>
            <p:ph idx="1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2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2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0" name="Google Shape;140;p2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3" name="Google Shape;143;p29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4" name="Google Shape;144;p2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" name="Google Shape;145;p2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2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0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9" name="Google Shape;149;p30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0" name="Google Shape;150;p3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" name="Google Shape;151;p3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3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0"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rtl="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rtl="0"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_1">
  <p:cSld name="SECTION_HEADER_1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9" name="Google Shape;159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hyperlink" Target="https://twitter.com/data2health" TargetMode="External"/><Relationship Id="rId5" Type="http://schemas.openxmlformats.org/officeDocument/2006/relationships/hyperlink" Target="https://twitter.com/ncats_nih_gov" TargetMode="External"/><Relationship Id="rId6" Type="http://schemas.openxmlformats.org/officeDocument/2006/relationships/hyperlink" Target="https://covid.cd2h.org/" TargetMode="External"/><Relationship Id="rId7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5" Type="http://schemas.openxmlformats.org/officeDocument/2006/relationships/image" Target="../media/image1.png"/><Relationship Id="rId6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5" Type="http://schemas.openxmlformats.org/officeDocument/2006/relationships/image" Target="../media/image8.png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5" Type="http://schemas.openxmlformats.org/officeDocument/2006/relationships/image" Target="../media/image11.png"/><Relationship Id="rId6" Type="http://schemas.openxmlformats.org/officeDocument/2006/relationships/hyperlink" Target="https://covid.cd2h.org/pprl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5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5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5" Type="http://schemas.openxmlformats.org/officeDocument/2006/relationships/image" Target="../media/image3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Relationship Id="rId5" Type="http://schemas.openxmlformats.org/officeDocument/2006/relationships/image" Target="../media/image38.png"/><Relationship Id="rId6" Type="http://schemas.openxmlformats.org/officeDocument/2006/relationships/image" Target="../media/image16.png"/><Relationship Id="rId7" Type="http://schemas.openxmlformats.org/officeDocument/2006/relationships/image" Target="../media/image15.png"/><Relationship Id="rId8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Relationship Id="rId4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5" Type="http://schemas.openxmlformats.org/officeDocument/2006/relationships/hyperlink" Target="https://covid.cd2h.org/registration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Relationship Id="rId4" Type="http://schemas.openxmlformats.org/officeDocument/2006/relationships/hyperlink" Target="https://covid.cd2h.org/duas" TargetMode="External"/><Relationship Id="rId5" Type="http://schemas.openxmlformats.org/officeDocument/2006/relationships/image" Target="../media/image11.png"/><Relationship Id="rId6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5" Type="http://schemas.openxmlformats.org/officeDocument/2006/relationships/image" Target="../media/image20.png"/><Relationship Id="rId6" Type="http://schemas.openxmlformats.org/officeDocument/2006/relationships/hyperlink" Target="https://covid.cd2h.org/training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5" Type="http://schemas.openxmlformats.org/officeDocument/2006/relationships/hyperlink" Target="https://covid.cd2h.org/policy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Relationship Id="rId4" Type="http://schemas.openxmlformats.org/officeDocument/2006/relationships/hyperlink" Target="https://covid.cd2h.org/publication-review" TargetMode="External"/><Relationship Id="rId5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33.png"/><Relationship Id="rId10" Type="http://schemas.openxmlformats.org/officeDocument/2006/relationships/image" Target="../media/image32.png"/><Relationship Id="rId13" Type="http://schemas.openxmlformats.org/officeDocument/2006/relationships/image" Target="../media/image28.png"/><Relationship Id="rId1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4.png"/><Relationship Id="rId4" Type="http://schemas.openxmlformats.org/officeDocument/2006/relationships/image" Target="../media/image39.png"/><Relationship Id="rId9" Type="http://schemas.openxmlformats.org/officeDocument/2006/relationships/image" Target="../media/image25.png"/><Relationship Id="rId15" Type="http://schemas.openxmlformats.org/officeDocument/2006/relationships/image" Target="../media/image30.png"/><Relationship Id="rId14" Type="http://schemas.openxmlformats.org/officeDocument/2006/relationships/image" Target="../media/image29.png"/><Relationship Id="rId17" Type="http://schemas.openxmlformats.org/officeDocument/2006/relationships/image" Target="../media/image27.png"/><Relationship Id="rId16" Type="http://schemas.openxmlformats.org/officeDocument/2006/relationships/image" Target="../media/image31.png"/><Relationship Id="rId5" Type="http://schemas.openxmlformats.org/officeDocument/2006/relationships/image" Target="../media/image36.png"/><Relationship Id="rId6" Type="http://schemas.openxmlformats.org/officeDocument/2006/relationships/hyperlink" Target="https://cd2h.slack.com" TargetMode="External"/><Relationship Id="rId7" Type="http://schemas.openxmlformats.org/officeDocument/2006/relationships/hyperlink" Target="https://covid.cd2h.org/n3c-calendar" TargetMode="External"/><Relationship Id="rId8" Type="http://schemas.openxmlformats.org/officeDocument/2006/relationships/image" Target="../media/image2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png"/><Relationship Id="rId4" Type="http://schemas.openxmlformats.org/officeDocument/2006/relationships/image" Target="../media/image22.png"/><Relationship Id="rId5" Type="http://schemas.openxmlformats.org/officeDocument/2006/relationships/image" Target="../media/image11.png"/><Relationship Id="rId6" Type="http://schemas.openxmlformats.org/officeDocument/2006/relationships/hyperlink" Target="https://covid.cd2h.org/domain-teams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Relationship Id="rId4" Type="http://schemas.openxmlformats.org/officeDocument/2006/relationships/hyperlink" Target="https://covid.cd2h.org/for-researchers" TargetMode="External"/><Relationship Id="rId5" Type="http://schemas.openxmlformats.org/officeDocument/2006/relationships/hyperlink" Target="https://covid.cd2h.org/domain-teams" TargetMode="External"/><Relationship Id="rId6" Type="http://schemas.openxmlformats.org/officeDocument/2006/relationships/image" Target="../media/image22.png"/><Relationship Id="rId7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3"/>
          <p:cNvSpPr/>
          <p:nvPr/>
        </p:nvSpPr>
        <p:spPr>
          <a:xfrm>
            <a:off x="0" y="8095"/>
            <a:ext cx="9144000" cy="5143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p33"/>
          <p:cNvPicPr preferRelativeResize="0"/>
          <p:nvPr/>
        </p:nvPicPr>
        <p:blipFill rotWithShape="1">
          <a:blip r:embed="rId3">
            <a:alphaModFix/>
          </a:blip>
          <a:srcRect b="0" l="0" r="0" t="4933"/>
          <a:stretch/>
        </p:blipFill>
        <p:spPr>
          <a:xfrm>
            <a:off x="55325" y="109075"/>
            <a:ext cx="9144001" cy="5090124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33"/>
          <p:cNvSpPr/>
          <p:nvPr/>
        </p:nvSpPr>
        <p:spPr>
          <a:xfrm>
            <a:off x="314725" y="484525"/>
            <a:ext cx="84255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 Narrow"/>
              <a:buNone/>
            </a:pPr>
            <a:r>
              <a:rPr b="1" lang="en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Getting Started with N3C</a:t>
            </a:r>
            <a:endParaRPr b="1"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 Narrow"/>
              <a:buNone/>
            </a:pPr>
            <a:r>
              <a:rPr b="1" lang="en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Shawn T. O’Neil, N3C Training Coordinator </a:t>
            </a:r>
            <a:endParaRPr b="1" sz="1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7" name="Google Shape;167;p33"/>
          <p:cNvSpPr txBox="1"/>
          <p:nvPr/>
        </p:nvSpPr>
        <p:spPr>
          <a:xfrm>
            <a:off x="4110050" y="4682157"/>
            <a:ext cx="14067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@data2health</a:t>
            </a:r>
            <a:endParaRPr b="1"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@ncats_nih_gov</a:t>
            </a:r>
            <a:endParaRPr b="1"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8" name="Google Shape;168;p33"/>
          <p:cNvSpPr txBox="1"/>
          <p:nvPr/>
        </p:nvSpPr>
        <p:spPr>
          <a:xfrm>
            <a:off x="7090600" y="4765476"/>
            <a:ext cx="1985100" cy="2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https://covid.cd2h.org/</a:t>
            </a:r>
            <a:r>
              <a:rPr b="1"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b="1"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9" name="Google Shape;169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4496" y="4685236"/>
            <a:ext cx="422728" cy="42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4"/>
          <p:cNvSpPr/>
          <p:nvPr/>
        </p:nvSpPr>
        <p:spPr>
          <a:xfrm>
            <a:off x="75" y="0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34"/>
          <p:cNvSpPr txBox="1"/>
          <p:nvPr/>
        </p:nvSpPr>
        <p:spPr>
          <a:xfrm>
            <a:off x="1298125" y="-200"/>
            <a:ext cx="71601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Data Partners</a:t>
            </a:r>
            <a:endParaRPr b="1" sz="24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76" name="Google Shape;17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375" y="72446"/>
            <a:ext cx="1086829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4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pic>
        <p:nvPicPr>
          <p:cNvPr id="179" name="Google Shape;179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600" y="962050"/>
            <a:ext cx="4276452" cy="2647076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4"/>
          <p:cNvSpPr txBox="1"/>
          <p:nvPr>
            <p:ph idx="1" type="body"/>
          </p:nvPr>
        </p:nvSpPr>
        <p:spPr>
          <a:xfrm>
            <a:off x="4984300" y="1012038"/>
            <a:ext cx="3965700" cy="23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700"/>
              <a:t>Each Data Partner:</a:t>
            </a:r>
            <a:endParaRPr b="1" sz="1700"/>
          </a:p>
          <a:p>
            <a:pPr indent="-33655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Identify COVID+ Patients</a:t>
            </a:r>
            <a:br>
              <a:rPr lang="en" sz="1700"/>
            </a:br>
            <a:r>
              <a:rPr lang="en" sz="1700"/>
              <a:t>              </a:t>
            </a:r>
            <a:r>
              <a:rPr i="1" lang="en" sz="1700"/>
              <a:t>a</a:t>
            </a:r>
            <a:r>
              <a:rPr i="1" lang="en" sz="1700"/>
              <a:t>nd</a:t>
            </a:r>
            <a:endParaRPr i="1" sz="1700"/>
          </a:p>
          <a:p>
            <a:pPr indent="-3365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2X others w/ best match on: age, sex, race, gender</a:t>
            </a:r>
            <a:br>
              <a:rPr lang="en" sz="1700"/>
            </a:br>
            <a:r>
              <a:rPr lang="en" sz="1700"/>
              <a:t>              </a:t>
            </a:r>
            <a:r>
              <a:rPr i="1" lang="en" sz="1700"/>
              <a:t>t</a:t>
            </a:r>
            <a:r>
              <a:rPr i="1" lang="en" sz="1700"/>
              <a:t>hen</a:t>
            </a:r>
            <a:endParaRPr sz="1700"/>
          </a:p>
          <a:p>
            <a:pPr indent="-3365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Pull all data from 1/1/2018 on</a:t>
            </a:r>
            <a:endParaRPr sz="1700"/>
          </a:p>
        </p:txBody>
      </p:sp>
      <p:pic>
        <p:nvPicPr>
          <p:cNvPr id="181" name="Google Shape;181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76" y="3847829"/>
            <a:ext cx="4724400" cy="996598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4"/>
          <p:cNvSpPr txBox="1"/>
          <p:nvPr>
            <p:ph idx="1" type="body"/>
          </p:nvPr>
        </p:nvSpPr>
        <p:spPr>
          <a:xfrm>
            <a:off x="4984300" y="3487342"/>
            <a:ext cx="3965700" cy="8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700"/>
              <a:t>Create a “Release”</a:t>
            </a:r>
            <a:endParaRPr b="1" sz="1700"/>
          </a:p>
          <a:p>
            <a:pPr indent="-34925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900"/>
              <a:buChar char="○"/>
            </a:pPr>
            <a:r>
              <a:rPr lang="en" sz="1700"/>
              <a:t>Every 1 to 2 weeks</a:t>
            </a:r>
            <a:endParaRPr sz="1700"/>
          </a:p>
          <a:p>
            <a:pPr indent="-3365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All prior releases available</a:t>
            </a:r>
            <a:endParaRPr sz="1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5"/>
          <p:cNvSpPr/>
          <p:nvPr/>
        </p:nvSpPr>
        <p:spPr>
          <a:xfrm>
            <a:off x="75" y="0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5"/>
          <p:cNvSpPr txBox="1"/>
          <p:nvPr/>
        </p:nvSpPr>
        <p:spPr>
          <a:xfrm>
            <a:off x="1298125" y="-200"/>
            <a:ext cx="71601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Data Model</a:t>
            </a:r>
            <a:endParaRPr b="1" sz="24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9" name="Google Shape;18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375" y="72446"/>
            <a:ext cx="1086829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5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pic>
        <p:nvPicPr>
          <p:cNvPr id="192" name="Google Shape;192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18225" y="1027175"/>
            <a:ext cx="2613276" cy="66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5"/>
          <p:cNvSpPr txBox="1"/>
          <p:nvPr>
            <p:ph idx="1" type="body"/>
          </p:nvPr>
        </p:nvSpPr>
        <p:spPr>
          <a:xfrm>
            <a:off x="237375" y="909323"/>
            <a:ext cx="4389300" cy="21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" sz="1500"/>
              <a:t>Harmonized</a:t>
            </a:r>
            <a:r>
              <a:rPr lang="en" sz="1500"/>
              <a:t> to OMOP Common Data Model</a:t>
            </a: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Coordinating measurements/units</a:t>
            </a: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Quality checks</a:t>
            </a: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Well-defined hierarchy of medical </a:t>
            </a:r>
            <a:r>
              <a:rPr i="1" lang="en" sz="1500"/>
              <a:t>concepts</a:t>
            </a:r>
            <a:endParaRPr i="1" sz="1500"/>
          </a:p>
          <a:p>
            <a:pPr indent="-323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“All non-bacterial pneumonias”</a:t>
            </a:r>
            <a:endParaRPr sz="1500"/>
          </a:p>
          <a:p>
            <a:pPr indent="-323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“Drugs containing ciprofloxacin”</a:t>
            </a:r>
            <a:endParaRPr sz="1500"/>
          </a:p>
          <a:p>
            <a:pPr indent="-323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“All COVID-19 PCR tests”</a:t>
            </a:r>
            <a:endParaRPr sz="1500"/>
          </a:p>
        </p:txBody>
      </p:sp>
      <p:pic>
        <p:nvPicPr>
          <p:cNvPr id="194" name="Google Shape;194;p35"/>
          <p:cNvPicPr preferRelativeResize="0"/>
          <p:nvPr/>
        </p:nvPicPr>
        <p:blipFill rotWithShape="1">
          <a:blip r:embed="rId6">
            <a:alphaModFix/>
          </a:blip>
          <a:srcRect b="40782" l="0" r="0" t="0"/>
          <a:stretch/>
        </p:blipFill>
        <p:spPr>
          <a:xfrm>
            <a:off x="314375" y="3748900"/>
            <a:ext cx="8329098" cy="112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5"/>
          <p:cNvSpPr txBox="1"/>
          <p:nvPr/>
        </p:nvSpPr>
        <p:spPr>
          <a:xfrm>
            <a:off x="5388525" y="1807775"/>
            <a:ext cx="30000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2"/>
                </a:solidFill>
              </a:rPr>
              <a:t>Info in Tables: </a:t>
            </a:r>
            <a:r>
              <a:rPr lang="en" sz="1500">
                <a:solidFill>
                  <a:schemeClr val="dk2"/>
                </a:solidFill>
              </a:rPr>
              <a:t>Demographics, Drugs, Labs, Conditions, Procedures, Visits, …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196" name="Google Shape;196;p35"/>
          <p:cNvSpPr txBox="1"/>
          <p:nvPr/>
        </p:nvSpPr>
        <p:spPr>
          <a:xfrm>
            <a:off x="314375" y="33800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Example (notional, i.e. </a:t>
            </a:r>
            <a:r>
              <a:rPr i="1" lang="en">
                <a:solidFill>
                  <a:schemeClr val="dk2"/>
                </a:solidFill>
              </a:rPr>
              <a:t>fake</a:t>
            </a:r>
            <a:r>
              <a:rPr lang="en">
                <a:solidFill>
                  <a:schemeClr val="dk2"/>
                </a:solidFill>
              </a:rPr>
              <a:t>) data: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6"/>
          <p:cNvSpPr/>
          <p:nvPr/>
        </p:nvSpPr>
        <p:spPr>
          <a:xfrm>
            <a:off x="75" y="0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6"/>
          <p:cNvSpPr txBox="1"/>
          <p:nvPr/>
        </p:nvSpPr>
        <p:spPr>
          <a:xfrm>
            <a:off x="1298125" y="-200"/>
            <a:ext cx="71601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Data “Levels”</a:t>
            </a:r>
            <a:endParaRPr b="1" sz="24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03" name="Google Shape;20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375" y="72446"/>
            <a:ext cx="1086829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6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sp>
        <p:nvSpPr>
          <p:cNvPr id="206" name="Google Shape;206;p36"/>
          <p:cNvSpPr txBox="1"/>
          <p:nvPr/>
        </p:nvSpPr>
        <p:spPr>
          <a:xfrm>
            <a:off x="193762" y="1217308"/>
            <a:ext cx="110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Level 3</a:t>
            </a:r>
            <a:endParaRPr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07" name="Google Shape;207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58925" y="1204658"/>
            <a:ext cx="436250" cy="481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58919" y="2320792"/>
            <a:ext cx="436250" cy="481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58919" y="3513136"/>
            <a:ext cx="436250" cy="48161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6"/>
          <p:cNvSpPr txBox="1"/>
          <p:nvPr/>
        </p:nvSpPr>
        <p:spPr>
          <a:xfrm>
            <a:off x="193762" y="2383158"/>
            <a:ext cx="110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Level 2</a:t>
            </a:r>
            <a:endParaRPr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1" name="Google Shape;211;p36"/>
          <p:cNvSpPr txBox="1"/>
          <p:nvPr/>
        </p:nvSpPr>
        <p:spPr>
          <a:xfrm>
            <a:off x="193762" y="3575508"/>
            <a:ext cx="110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Level 1</a:t>
            </a:r>
            <a:endParaRPr b="1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2" name="Google Shape;212;p36"/>
          <p:cNvSpPr txBox="1"/>
          <p:nvPr/>
        </p:nvSpPr>
        <p:spPr>
          <a:xfrm>
            <a:off x="1023441" y="1663583"/>
            <a:ext cx="79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OMOP</a:t>
            </a:r>
            <a:endParaRPr/>
          </a:p>
        </p:txBody>
      </p:sp>
      <p:sp>
        <p:nvSpPr>
          <p:cNvPr id="213" name="Google Shape;213;p36"/>
          <p:cNvSpPr txBox="1"/>
          <p:nvPr/>
        </p:nvSpPr>
        <p:spPr>
          <a:xfrm>
            <a:off x="1023441" y="2775000"/>
            <a:ext cx="79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OMOP</a:t>
            </a:r>
            <a:endParaRPr/>
          </a:p>
        </p:txBody>
      </p:sp>
      <p:sp>
        <p:nvSpPr>
          <p:cNvPr id="214" name="Google Shape;214;p36"/>
          <p:cNvSpPr txBox="1"/>
          <p:nvPr/>
        </p:nvSpPr>
        <p:spPr>
          <a:xfrm>
            <a:off x="946410" y="3945785"/>
            <a:ext cx="95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Custom</a:t>
            </a:r>
            <a:endParaRPr/>
          </a:p>
        </p:txBody>
      </p:sp>
      <p:sp>
        <p:nvSpPr>
          <p:cNvPr id="215" name="Google Shape;215;p36"/>
          <p:cNvSpPr txBox="1"/>
          <p:nvPr/>
        </p:nvSpPr>
        <p:spPr>
          <a:xfrm>
            <a:off x="2101500" y="1085175"/>
            <a:ext cx="23886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dk2"/>
                </a:solidFill>
              </a:rPr>
              <a:t>Limited Dataset (HIPAA)</a:t>
            </a:r>
            <a:br>
              <a:rPr lang="en" sz="1500" u="sng">
                <a:solidFill>
                  <a:schemeClr val="dk2"/>
                </a:solidFill>
              </a:rPr>
            </a:br>
            <a:r>
              <a:rPr lang="en" sz="1500">
                <a:solidFill>
                  <a:schemeClr val="dk2"/>
                </a:solidFill>
              </a:rPr>
              <a:t>Dates + 5-digit Zips</a:t>
            </a:r>
            <a:endParaRPr/>
          </a:p>
        </p:txBody>
      </p:sp>
      <p:sp>
        <p:nvSpPr>
          <p:cNvPr id="216" name="Google Shape;216;p36"/>
          <p:cNvSpPr txBox="1"/>
          <p:nvPr/>
        </p:nvSpPr>
        <p:spPr>
          <a:xfrm>
            <a:off x="2101500" y="2183325"/>
            <a:ext cx="30690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dk2"/>
                </a:solidFill>
              </a:rPr>
              <a:t>De-Identified</a:t>
            </a:r>
            <a:r>
              <a:rPr lang="en" sz="1500" u="sng">
                <a:solidFill>
                  <a:schemeClr val="dk2"/>
                </a:solidFill>
              </a:rPr>
              <a:t> Data (HIPAA)</a:t>
            </a:r>
            <a:br>
              <a:rPr lang="en" sz="1500" u="sng">
                <a:solidFill>
                  <a:schemeClr val="dk2"/>
                </a:solidFill>
              </a:rPr>
            </a:br>
            <a:r>
              <a:rPr lang="en" sz="1500">
                <a:solidFill>
                  <a:schemeClr val="dk2"/>
                </a:solidFill>
              </a:rPr>
              <a:t>Random* d</a:t>
            </a:r>
            <a:r>
              <a:rPr lang="en" sz="1500">
                <a:solidFill>
                  <a:schemeClr val="dk2"/>
                </a:solidFill>
              </a:rPr>
              <a:t>ates + 3-digit Zips</a:t>
            </a:r>
            <a:br>
              <a:rPr lang="en" sz="1500">
                <a:solidFill>
                  <a:schemeClr val="dk2"/>
                </a:solidFill>
              </a:rPr>
            </a:br>
            <a:r>
              <a:rPr lang="en" sz="1500">
                <a:solidFill>
                  <a:schemeClr val="dk2"/>
                </a:solidFill>
              </a:rPr>
              <a:t>          </a:t>
            </a:r>
            <a:r>
              <a:rPr lang="en" sz="1100">
                <a:solidFill>
                  <a:schemeClr val="dk2"/>
                </a:solidFill>
              </a:rPr>
              <a:t>*(+/- 180 days, per person ID)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217" name="Google Shape;217;p36"/>
          <p:cNvSpPr txBox="1"/>
          <p:nvPr/>
        </p:nvSpPr>
        <p:spPr>
          <a:xfrm>
            <a:off x="2101500" y="3394500"/>
            <a:ext cx="30690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dk2"/>
                </a:solidFill>
              </a:rPr>
              <a:t>Synthetic</a:t>
            </a:r>
            <a:r>
              <a:rPr lang="en" sz="1500" u="sng">
                <a:solidFill>
                  <a:schemeClr val="dk2"/>
                </a:solidFill>
              </a:rPr>
              <a:t> Data</a:t>
            </a:r>
            <a:br>
              <a:rPr lang="en" sz="1500" u="sng">
                <a:solidFill>
                  <a:schemeClr val="dk2"/>
                </a:solidFill>
              </a:rPr>
            </a:br>
            <a:r>
              <a:rPr lang="en" sz="1500">
                <a:solidFill>
                  <a:schemeClr val="dk2"/>
                </a:solidFill>
              </a:rPr>
              <a:t>Researcher-specified elements via statistical model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218" name="Google Shape;218;p36"/>
          <p:cNvSpPr txBox="1"/>
          <p:nvPr/>
        </p:nvSpPr>
        <p:spPr>
          <a:xfrm>
            <a:off x="5474500" y="3394500"/>
            <a:ext cx="30690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N3C Registration</a:t>
            </a:r>
            <a:br>
              <a:rPr lang="en" sz="1500">
                <a:solidFill>
                  <a:schemeClr val="dk2"/>
                </a:solidFill>
              </a:rPr>
            </a:br>
            <a:r>
              <a:rPr lang="en" sz="1500">
                <a:solidFill>
                  <a:schemeClr val="dk2"/>
                </a:solidFill>
              </a:rPr>
              <a:t>Data Use Agreement</a:t>
            </a:r>
            <a:br>
              <a:rPr lang="en" sz="1500">
                <a:solidFill>
                  <a:schemeClr val="dk2"/>
                </a:solidFill>
              </a:rPr>
            </a:br>
            <a:r>
              <a:rPr lang="en" sz="1500">
                <a:solidFill>
                  <a:schemeClr val="dk2"/>
                </a:solidFill>
              </a:rPr>
              <a:t>NIH IT Security Training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219" name="Google Shape;219;p36"/>
          <p:cNvSpPr txBox="1"/>
          <p:nvPr/>
        </p:nvSpPr>
        <p:spPr>
          <a:xfrm>
            <a:off x="5474500" y="2183325"/>
            <a:ext cx="34731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All below, </a:t>
            </a:r>
            <a:r>
              <a:rPr i="1" lang="en" sz="1500">
                <a:solidFill>
                  <a:schemeClr val="dk2"/>
                </a:solidFill>
              </a:rPr>
              <a:t>a</a:t>
            </a:r>
            <a:r>
              <a:rPr i="1" lang="en" sz="1500">
                <a:solidFill>
                  <a:schemeClr val="dk2"/>
                </a:solidFill>
              </a:rPr>
              <a:t>nd</a:t>
            </a:r>
            <a:br>
              <a:rPr lang="en" sz="1500">
                <a:solidFill>
                  <a:schemeClr val="dk2"/>
                </a:solidFill>
              </a:rPr>
            </a:br>
            <a:r>
              <a:rPr lang="en" sz="1500">
                <a:solidFill>
                  <a:schemeClr val="dk2"/>
                </a:solidFill>
              </a:rPr>
              <a:t>Human Subjects Research Protection</a:t>
            </a:r>
            <a:br>
              <a:rPr lang="en" sz="1500">
                <a:solidFill>
                  <a:schemeClr val="dk2"/>
                </a:solidFill>
              </a:rPr>
            </a:br>
            <a:r>
              <a:rPr lang="en" sz="1500">
                <a:solidFill>
                  <a:schemeClr val="dk2"/>
                </a:solidFill>
              </a:rPr>
              <a:t>    Training (e.g. CITI)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220" name="Google Shape;220;p36"/>
          <p:cNvSpPr txBox="1"/>
          <p:nvPr/>
        </p:nvSpPr>
        <p:spPr>
          <a:xfrm>
            <a:off x="5474500" y="1085175"/>
            <a:ext cx="33168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All below, </a:t>
            </a:r>
            <a:r>
              <a:rPr i="1" lang="en" sz="1500">
                <a:solidFill>
                  <a:schemeClr val="dk2"/>
                </a:solidFill>
              </a:rPr>
              <a:t>and</a:t>
            </a:r>
            <a:br>
              <a:rPr lang="en" sz="1500">
                <a:solidFill>
                  <a:schemeClr val="dk2"/>
                </a:solidFill>
              </a:rPr>
            </a:br>
            <a:r>
              <a:rPr lang="en" sz="1500">
                <a:solidFill>
                  <a:schemeClr val="dk2"/>
                </a:solidFill>
              </a:rPr>
              <a:t>Letter of Determination from your local IRB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221" name="Google Shape;221;p36"/>
          <p:cNvSpPr txBox="1"/>
          <p:nvPr/>
        </p:nvSpPr>
        <p:spPr>
          <a:xfrm>
            <a:off x="1259925" y="4553050"/>
            <a:ext cx="6624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dk2"/>
                </a:solidFill>
              </a:rPr>
              <a:t>Which level is right for your project? Ask your CTR Investigator Navigator!</a:t>
            </a:r>
            <a:endParaRPr i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7"/>
          <p:cNvSpPr/>
          <p:nvPr/>
        </p:nvSpPr>
        <p:spPr>
          <a:xfrm>
            <a:off x="75" y="0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7"/>
          <p:cNvSpPr txBox="1"/>
          <p:nvPr/>
        </p:nvSpPr>
        <p:spPr>
          <a:xfrm>
            <a:off x="1298125" y="-200"/>
            <a:ext cx="71601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“External” Data</a:t>
            </a:r>
            <a:endParaRPr b="1" sz="24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28" name="Google Shape;22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375" y="72446"/>
            <a:ext cx="1086829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7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sp>
        <p:nvSpPr>
          <p:cNvPr id="231" name="Google Shape;231;p37"/>
          <p:cNvSpPr txBox="1"/>
          <p:nvPr>
            <p:ph idx="1" type="body"/>
          </p:nvPr>
        </p:nvSpPr>
        <p:spPr>
          <a:xfrm>
            <a:off x="237375" y="909325"/>
            <a:ext cx="4838400" cy="28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/>
              <a:t>Census data? FDA datasets? </a:t>
            </a:r>
            <a:br>
              <a:rPr lang="en" sz="1500"/>
            </a:br>
            <a:r>
              <a:rPr lang="en" sz="1500"/>
              <a:t>Social determinants data? We’ve got it!</a:t>
            </a: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&gt; 35 Available for use</a:t>
            </a:r>
            <a:br>
              <a:rPr lang="en" sz="1500"/>
            </a:b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Reviewed for security &amp; licensure</a:t>
            </a:r>
            <a:br>
              <a:rPr lang="en" sz="1500"/>
            </a:b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Want to import your favorite?</a:t>
            </a:r>
            <a:br>
              <a:rPr lang="en" sz="1500"/>
            </a:br>
            <a:r>
              <a:rPr i="1" lang="en" sz="1500"/>
              <a:t>Ask your CTR Investigator Navigator!</a:t>
            </a:r>
            <a:endParaRPr i="1" sz="14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br>
              <a:rPr lang="en" sz="1500"/>
            </a:br>
            <a:r>
              <a:rPr lang="en" sz="1500"/>
              <a:t> </a:t>
            </a:r>
            <a:br>
              <a:rPr lang="en" sz="1500"/>
            </a:br>
            <a:endParaRPr sz="1500"/>
          </a:p>
        </p:txBody>
      </p:sp>
      <p:pic>
        <p:nvPicPr>
          <p:cNvPr id="232" name="Google Shape;232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75775" y="1610650"/>
            <a:ext cx="3154400" cy="288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4075" y="1546450"/>
            <a:ext cx="4303724" cy="3118577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8"/>
          <p:cNvSpPr/>
          <p:nvPr/>
        </p:nvSpPr>
        <p:spPr>
          <a:xfrm>
            <a:off x="75" y="0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8"/>
          <p:cNvSpPr txBox="1"/>
          <p:nvPr/>
        </p:nvSpPr>
        <p:spPr>
          <a:xfrm>
            <a:off x="1298125" y="-200"/>
            <a:ext cx="71601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NEW! Privacy-Preserving Record Linkage</a:t>
            </a:r>
            <a:endParaRPr b="1" sz="21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40" name="Google Shape;24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375" y="72446"/>
            <a:ext cx="1086829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8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sp>
        <p:nvSpPr>
          <p:cNvPr id="243" name="Google Shape;243;p38"/>
          <p:cNvSpPr txBox="1"/>
          <p:nvPr>
            <p:ph idx="1" type="body"/>
          </p:nvPr>
        </p:nvSpPr>
        <p:spPr>
          <a:xfrm>
            <a:off x="237375" y="909325"/>
            <a:ext cx="5358000" cy="28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" sz="1500"/>
              <a:t>PPRL: </a:t>
            </a:r>
            <a:r>
              <a:rPr lang="en" sz="1500"/>
              <a:t>Securely linking N3C data against additional sources</a:t>
            </a: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Mortality</a:t>
            </a:r>
            <a:r>
              <a:rPr lang="en" sz="1500"/>
              <a:t> - Live Now</a:t>
            </a:r>
            <a:br>
              <a:rPr lang="en" sz="1500"/>
            </a:br>
            <a:r>
              <a:rPr lang="en" sz="1500"/>
              <a:t>Mortality info from data partners is spotty, private and government sources help fill the gaps</a:t>
            </a:r>
            <a:br>
              <a:rPr lang="en" sz="1500"/>
            </a:b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Viral Variants</a:t>
            </a:r>
            <a:r>
              <a:rPr lang="en" sz="1500"/>
              <a:t> - Coming Soon</a:t>
            </a:r>
            <a:br>
              <a:rPr lang="en" sz="1500"/>
            </a:br>
            <a:r>
              <a:rPr lang="en" sz="1500"/>
              <a:t>For select patients, sequenced variant info</a:t>
            </a:r>
            <a:br>
              <a:rPr lang="en" sz="1500"/>
            </a:br>
            <a:r>
              <a:rPr lang="en" sz="1500"/>
              <a:t>WHO (delta, omicron, …), PANGO (B.1.617.2)</a:t>
            </a:r>
            <a:br>
              <a:rPr lang="en" sz="1500"/>
            </a:br>
            <a:r>
              <a:rPr lang="en" sz="1500"/>
              <a:t>Strain sequence data (SNPs) eventually</a:t>
            </a:r>
            <a:br>
              <a:rPr lang="en" sz="1500"/>
            </a:b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Available w/ Level 3 request only (IRB required) </a:t>
            </a:r>
            <a:br>
              <a:rPr lang="en" sz="1500"/>
            </a:b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More info at </a:t>
            </a:r>
            <a:r>
              <a:rPr lang="en" sz="1500" u="sng">
                <a:solidFill>
                  <a:schemeClr val="hlink"/>
                </a:solidFill>
                <a:hlinkClick r:id="rId6"/>
              </a:rPr>
              <a:t>https://covid.cd2h.org/pprl</a:t>
            </a:r>
            <a:r>
              <a:rPr lang="en" sz="1500"/>
              <a:t> </a:t>
            </a:r>
            <a:endParaRPr sz="15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9"/>
          <p:cNvSpPr/>
          <p:nvPr/>
        </p:nvSpPr>
        <p:spPr>
          <a:xfrm>
            <a:off x="75" y="0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9"/>
          <p:cNvSpPr txBox="1"/>
          <p:nvPr/>
        </p:nvSpPr>
        <p:spPr>
          <a:xfrm>
            <a:off x="1298125" y="-200"/>
            <a:ext cx="71601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Other N3C Resources</a:t>
            </a:r>
            <a:endParaRPr b="1" sz="21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50" name="Google Shape;25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375" y="72446"/>
            <a:ext cx="1086829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9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sp>
        <p:nvSpPr>
          <p:cNvPr id="253" name="Google Shape;253;p39"/>
          <p:cNvSpPr txBox="1"/>
          <p:nvPr/>
        </p:nvSpPr>
        <p:spPr>
          <a:xfrm>
            <a:off x="6418450" y="1912225"/>
            <a:ext cx="26166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chemeClr val="dk2"/>
                </a:solidFill>
              </a:rPr>
              <a:t>Concept Sets</a:t>
            </a:r>
            <a:r>
              <a:rPr lang="en" sz="1700" u="sng">
                <a:solidFill>
                  <a:schemeClr val="dk2"/>
                </a:solidFill>
              </a:rPr>
              <a:t>:</a:t>
            </a:r>
            <a:br>
              <a:rPr i="1" lang="en" sz="1700">
                <a:solidFill>
                  <a:schemeClr val="dk2"/>
                </a:solidFill>
              </a:rPr>
            </a:br>
            <a:r>
              <a:rPr i="1" lang="en" sz="1700">
                <a:solidFill>
                  <a:schemeClr val="dk2"/>
                </a:solidFill>
              </a:rPr>
              <a:t>  </a:t>
            </a:r>
            <a:r>
              <a:rPr lang="en" sz="1700">
                <a:solidFill>
                  <a:schemeClr val="dk2"/>
                </a:solidFill>
              </a:rPr>
              <a:t>Community-generated</a:t>
            </a:r>
            <a:br>
              <a:rPr lang="en" sz="1700">
                <a:solidFill>
                  <a:schemeClr val="dk2"/>
                </a:solidFill>
              </a:rPr>
            </a:br>
            <a:r>
              <a:rPr lang="en" sz="1700">
                <a:solidFill>
                  <a:schemeClr val="dk2"/>
                </a:solidFill>
              </a:rPr>
              <a:t>  “codesets” for OMOP</a:t>
            </a:r>
            <a:br>
              <a:rPr lang="en" sz="1700">
                <a:solidFill>
                  <a:schemeClr val="dk2"/>
                </a:solidFill>
              </a:rPr>
            </a:br>
            <a:r>
              <a:rPr lang="en" sz="1700">
                <a:solidFill>
                  <a:schemeClr val="dk2"/>
                </a:solidFill>
              </a:rPr>
              <a:t>  datasets.</a:t>
            </a:r>
            <a:br>
              <a:rPr lang="en" sz="1700">
                <a:solidFill>
                  <a:schemeClr val="dk2"/>
                </a:solidFill>
              </a:rPr>
            </a:br>
            <a:br>
              <a:rPr lang="en" sz="1700">
                <a:solidFill>
                  <a:schemeClr val="dk2"/>
                </a:solidFill>
              </a:rPr>
            </a:br>
            <a:r>
              <a:rPr lang="en" sz="1700">
                <a:solidFill>
                  <a:schemeClr val="dk2"/>
                </a:solidFill>
              </a:rPr>
              <a:t>  New: Value Set</a:t>
            </a:r>
            <a:br>
              <a:rPr lang="en" sz="1700">
                <a:solidFill>
                  <a:schemeClr val="dk2"/>
                </a:solidFill>
              </a:rPr>
            </a:br>
            <a:r>
              <a:rPr lang="en" sz="1700">
                <a:solidFill>
                  <a:schemeClr val="dk2"/>
                </a:solidFill>
              </a:rPr>
              <a:t>  Authority Center</a:t>
            </a:r>
            <a:br>
              <a:rPr lang="en" sz="1700">
                <a:solidFill>
                  <a:schemeClr val="dk2"/>
                </a:solidFill>
              </a:rPr>
            </a:br>
            <a:r>
              <a:rPr lang="en" sz="1700">
                <a:solidFill>
                  <a:schemeClr val="dk2"/>
                </a:solidFill>
              </a:rPr>
              <a:t>  (VSAC) sets</a:t>
            </a:r>
            <a:endParaRPr sz="1700">
              <a:solidFill>
                <a:schemeClr val="dk2"/>
              </a:solidFill>
            </a:endParaRPr>
          </a:p>
        </p:txBody>
      </p:sp>
      <p:pic>
        <p:nvPicPr>
          <p:cNvPr id="254" name="Google Shape;254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035875"/>
            <a:ext cx="6055900" cy="3651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0"/>
          <p:cNvSpPr/>
          <p:nvPr/>
        </p:nvSpPr>
        <p:spPr>
          <a:xfrm>
            <a:off x="75" y="0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40"/>
          <p:cNvSpPr txBox="1"/>
          <p:nvPr/>
        </p:nvSpPr>
        <p:spPr>
          <a:xfrm>
            <a:off x="1298125" y="-200"/>
            <a:ext cx="71601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Other N3C Resources</a:t>
            </a:r>
            <a:endParaRPr b="1" sz="21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61" name="Google Shape;26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375" y="72446"/>
            <a:ext cx="1086829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40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sp>
        <p:nvSpPr>
          <p:cNvPr id="264" name="Google Shape;264;p40"/>
          <p:cNvSpPr txBox="1"/>
          <p:nvPr/>
        </p:nvSpPr>
        <p:spPr>
          <a:xfrm>
            <a:off x="6418450" y="1912225"/>
            <a:ext cx="2616600" cy="13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chemeClr val="dk2"/>
                </a:solidFill>
              </a:rPr>
              <a:t>Knowledge Store</a:t>
            </a:r>
            <a:r>
              <a:rPr lang="en" sz="1700" u="sng">
                <a:solidFill>
                  <a:schemeClr val="dk2"/>
                </a:solidFill>
              </a:rPr>
              <a:t>:</a:t>
            </a:r>
            <a:br>
              <a:rPr i="1" lang="en" sz="1700">
                <a:solidFill>
                  <a:schemeClr val="dk2"/>
                </a:solidFill>
              </a:rPr>
            </a:br>
            <a:r>
              <a:rPr i="1" lang="en" sz="1700">
                <a:solidFill>
                  <a:schemeClr val="dk2"/>
                </a:solidFill>
              </a:rPr>
              <a:t>  </a:t>
            </a:r>
            <a:r>
              <a:rPr lang="en" sz="1700">
                <a:solidFill>
                  <a:schemeClr val="dk2"/>
                </a:solidFill>
              </a:rPr>
              <a:t>Community-generated</a:t>
            </a:r>
            <a:br>
              <a:rPr lang="en" sz="1700">
                <a:solidFill>
                  <a:schemeClr val="dk2"/>
                </a:solidFill>
              </a:rPr>
            </a:br>
            <a:r>
              <a:rPr lang="en" sz="1700">
                <a:solidFill>
                  <a:schemeClr val="dk2"/>
                </a:solidFill>
              </a:rPr>
              <a:t>  </a:t>
            </a:r>
            <a:r>
              <a:rPr lang="en" sz="1700">
                <a:solidFill>
                  <a:schemeClr val="dk2"/>
                </a:solidFill>
              </a:rPr>
              <a:t>c</a:t>
            </a:r>
            <a:r>
              <a:rPr lang="en" sz="1700">
                <a:solidFill>
                  <a:schemeClr val="dk2"/>
                </a:solidFill>
              </a:rPr>
              <a:t>ode and derived </a:t>
            </a:r>
            <a:br>
              <a:rPr lang="en" sz="1700">
                <a:solidFill>
                  <a:schemeClr val="dk2"/>
                </a:solidFill>
              </a:rPr>
            </a:br>
            <a:r>
              <a:rPr lang="en" sz="1700">
                <a:solidFill>
                  <a:schemeClr val="dk2"/>
                </a:solidFill>
              </a:rPr>
              <a:t>  </a:t>
            </a:r>
            <a:r>
              <a:rPr lang="en" sz="1700">
                <a:solidFill>
                  <a:schemeClr val="dk2"/>
                </a:solidFill>
              </a:rPr>
              <a:t>t</a:t>
            </a:r>
            <a:r>
              <a:rPr lang="en" sz="1700">
                <a:solidFill>
                  <a:schemeClr val="dk2"/>
                </a:solidFill>
              </a:rPr>
              <a:t>ables for reuse</a:t>
            </a:r>
            <a:endParaRPr sz="1700">
              <a:solidFill>
                <a:schemeClr val="dk2"/>
              </a:solidFill>
            </a:endParaRPr>
          </a:p>
        </p:txBody>
      </p:sp>
      <p:pic>
        <p:nvPicPr>
          <p:cNvPr id="265" name="Google Shape;265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7375" y="1100025"/>
            <a:ext cx="5965225" cy="3661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1"/>
          <p:cNvSpPr/>
          <p:nvPr/>
        </p:nvSpPr>
        <p:spPr>
          <a:xfrm>
            <a:off x="75" y="0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41"/>
          <p:cNvSpPr txBox="1"/>
          <p:nvPr/>
        </p:nvSpPr>
        <p:spPr>
          <a:xfrm>
            <a:off x="1298125" y="-200"/>
            <a:ext cx="71601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Other N3C Resources</a:t>
            </a:r>
            <a:endParaRPr b="1" sz="21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72" name="Google Shape;27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375" y="72446"/>
            <a:ext cx="1086829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41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pic>
        <p:nvPicPr>
          <p:cNvPr id="275" name="Google Shape;27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800" y="1151675"/>
            <a:ext cx="5321851" cy="3682149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41"/>
          <p:cNvSpPr txBox="1"/>
          <p:nvPr/>
        </p:nvSpPr>
        <p:spPr>
          <a:xfrm>
            <a:off x="6283700" y="2252300"/>
            <a:ext cx="2583000" cy="7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chemeClr val="dk2"/>
                </a:solidFill>
              </a:rPr>
              <a:t>Training Portal:</a:t>
            </a:r>
            <a:br>
              <a:rPr i="1" lang="en" sz="1700">
                <a:solidFill>
                  <a:schemeClr val="dk2"/>
                </a:solidFill>
              </a:rPr>
            </a:br>
            <a:r>
              <a:rPr i="1" lang="en" sz="1700">
                <a:solidFill>
                  <a:schemeClr val="dk2"/>
                </a:solidFill>
              </a:rPr>
              <a:t>  </a:t>
            </a:r>
            <a:r>
              <a:rPr lang="en" sz="1700">
                <a:solidFill>
                  <a:schemeClr val="dk2"/>
                </a:solidFill>
              </a:rPr>
              <a:t>Videos and tutorials! </a:t>
            </a:r>
            <a:endParaRPr sz="1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2"/>
          <p:cNvSpPr/>
          <p:nvPr/>
        </p:nvSpPr>
        <p:spPr>
          <a:xfrm>
            <a:off x="75" y="0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42"/>
          <p:cNvSpPr txBox="1"/>
          <p:nvPr/>
        </p:nvSpPr>
        <p:spPr>
          <a:xfrm>
            <a:off x="1298125" y="-200"/>
            <a:ext cx="71601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Data Analysis Tools</a:t>
            </a:r>
            <a:endParaRPr b="1" sz="21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83" name="Google Shape;28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375" y="72446"/>
            <a:ext cx="1086829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2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pic>
        <p:nvPicPr>
          <p:cNvPr id="286" name="Google Shape;286;p42"/>
          <p:cNvPicPr preferRelativeResize="0"/>
          <p:nvPr/>
        </p:nvPicPr>
        <p:blipFill rotWithShape="1">
          <a:blip r:embed="rId5">
            <a:alphaModFix/>
          </a:blip>
          <a:srcRect b="22744" l="0" r="0" t="0"/>
          <a:stretch/>
        </p:blipFill>
        <p:spPr>
          <a:xfrm>
            <a:off x="142525" y="1189000"/>
            <a:ext cx="6036003" cy="3533798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42"/>
          <p:cNvSpPr txBox="1"/>
          <p:nvPr/>
        </p:nvSpPr>
        <p:spPr>
          <a:xfrm>
            <a:off x="6561075" y="2258700"/>
            <a:ext cx="2583000" cy="13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chemeClr val="dk2"/>
                </a:solidFill>
              </a:rPr>
              <a:t>Contour</a:t>
            </a:r>
            <a:r>
              <a:rPr lang="en" sz="1700" u="sng">
                <a:solidFill>
                  <a:schemeClr val="dk2"/>
                </a:solidFill>
              </a:rPr>
              <a:t>:</a:t>
            </a:r>
            <a:br>
              <a:rPr i="1" lang="en" sz="1700">
                <a:solidFill>
                  <a:schemeClr val="dk2"/>
                </a:solidFill>
              </a:rPr>
            </a:br>
            <a:r>
              <a:rPr i="1" lang="en" sz="1700">
                <a:solidFill>
                  <a:schemeClr val="dk2"/>
                </a:solidFill>
              </a:rPr>
              <a:t>  </a:t>
            </a:r>
            <a:r>
              <a:rPr lang="en" sz="1700">
                <a:solidFill>
                  <a:schemeClr val="dk2"/>
                </a:solidFill>
              </a:rPr>
              <a:t>GUI for data analysis</a:t>
            </a:r>
            <a:br>
              <a:rPr lang="en" sz="1700">
                <a:solidFill>
                  <a:schemeClr val="dk2"/>
                </a:solidFill>
              </a:rPr>
            </a:br>
            <a:r>
              <a:rPr lang="en" sz="1700">
                <a:solidFill>
                  <a:schemeClr val="dk2"/>
                </a:solidFill>
              </a:rPr>
              <a:t>  (don’t laugh, it’s</a:t>
            </a:r>
            <a:br>
              <a:rPr lang="en" sz="1700">
                <a:solidFill>
                  <a:schemeClr val="dk2"/>
                </a:solidFill>
              </a:rPr>
            </a:br>
            <a:r>
              <a:rPr lang="en" sz="1700">
                <a:solidFill>
                  <a:schemeClr val="dk2"/>
                </a:solidFill>
              </a:rPr>
              <a:t>   powerful!)</a:t>
            </a:r>
            <a:r>
              <a:rPr lang="en" sz="1700">
                <a:solidFill>
                  <a:schemeClr val="dk2"/>
                </a:solidFill>
              </a:rPr>
              <a:t> </a:t>
            </a:r>
            <a:endParaRPr sz="1700">
              <a:solidFill>
                <a:schemeClr val="dk2"/>
              </a:solidFill>
            </a:endParaRPr>
          </a:p>
        </p:txBody>
      </p:sp>
      <p:sp>
        <p:nvSpPr>
          <p:cNvPr id="288" name="Google Shape;288;p42"/>
          <p:cNvSpPr txBox="1"/>
          <p:nvPr/>
        </p:nvSpPr>
        <p:spPr>
          <a:xfrm>
            <a:off x="144875" y="4722800"/>
            <a:ext cx="1581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(notional data)</a:t>
            </a:r>
            <a:endParaRPr sz="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3"/>
          <p:cNvSpPr/>
          <p:nvPr/>
        </p:nvSpPr>
        <p:spPr>
          <a:xfrm>
            <a:off x="75" y="0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43"/>
          <p:cNvSpPr txBox="1"/>
          <p:nvPr/>
        </p:nvSpPr>
        <p:spPr>
          <a:xfrm>
            <a:off x="1298125" y="-200"/>
            <a:ext cx="71601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Data Analysis Tools</a:t>
            </a:r>
            <a:endParaRPr b="1" sz="21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95" name="Google Shape;29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375" y="72446"/>
            <a:ext cx="1086829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43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sp>
        <p:nvSpPr>
          <p:cNvPr id="298" name="Google Shape;298;p43"/>
          <p:cNvSpPr txBox="1"/>
          <p:nvPr/>
        </p:nvSpPr>
        <p:spPr>
          <a:xfrm>
            <a:off x="6997400" y="1473675"/>
            <a:ext cx="258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2"/>
                </a:solidFill>
              </a:rPr>
              <a:t>Code Workbooks:</a:t>
            </a:r>
            <a:endParaRPr i="1">
              <a:solidFill>
                <a:schemeClr val="dk2"/>
              </a:solidFill>
            </a:endParaRPr>
          </a:p>
        </p:txBody>
      </p:sp>
      <p:pic>
        <p:nvPicPr>
          <p:cNvPr id="299" name="Google Shape;299;p43"/>
          <p:cNvPicPr preferRelativeResize="0"/>
          <p:nvPr/>
        </p:nvPicPr>
        <p:blipFill rotWithShape="1">
          <a:blip r:embed="rId5">
            <a:alphaModFix/>
          </a:blip>
          <a:srcRect b="16791" l="13778" r="0" t="7364"/>
          <a:stretch/>
        </p:blipFill>
        <p:spPr>
          <a:xfrm>
            <a:off x="243833" y="1161450"/>
            <a:ext cx="6440896" cy="3593427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43"/>
          <p:cNvSpPr txBox="1"/>
          <p:nvPr/>
        </p:nvSpPr>
        <p:spPr>
          <a:xfrm>
            <a:off x="6888325" y="3129525"/>
            <a:ext cx="21018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Hundreds (1000s?) of</a:t>
            </a:r>
            <a:br>
              <a:rPr lang="en">
                <a:solidFill>
                  <a:schemeClr val="dk2"/>
                </a:solidFill>
              </a:rPr>
            </a:br>
            <a:r>
              <a:rPr lang="en">
                <a:solidFill>
                  <a:schemeClr val="dk2"/>
                </a:solidFill>
              </a:rPr>
              <a:t>   common libraries</a:t>
            </a:r>
            <a:br>
              <a:rPr lang="en">
                <a:solidFill>
                  <a:schemeClr val="dk2"/>
                </a:solidFill>
              </a:rPr>
            </a:br>
            <a:r>
              <a:rPr lang="en">
                <a:solidFill>
                  <a:schemeClr val="dk2"/>
                </a:solidFill>
              </a:rPr>
              <a:t>Git-like developer tools</a:t>
            </a:r>
            <a:endParaRPr i="1">
              <a:solidFill>
                <a:schemeClr val="dk2"/>
              </a:solidFill>
            </a:endParaRPr>
          </a:p>
        </p:txBody>
      </p:sp>
      <p:pic>
        <p:nvPicPr>
          <p:cNvPr id="301" name="Google Shape;301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37638" y="4221790"/>
            <a:ext cx="1086825" cy="564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60300" y="1934225"/>
            <a:ext cx="437200" cy="43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94000" y="1934234"/>
            <a:ext cx="564226" cy="437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2625" y="2495850"/>
            <a:ext cx="936857" cy="43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3"/>
          <p:cNvSpPr txBox="1"/>
          <p:nvPr/>
        </p:nvSpPr>
        <p:spPr>
          <a:xfrm>
            <a:off x="236125" y="4754875"/>
            <a:ext cx="1581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(notional data)</a:t>
            </a:r>
            <a:endParaRPr sz="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4"/>
          <p:cNvSpPr/>
          <p:nvPr/>
        </p:nvSpPr>
        <p:spPr>
          <a:xfrm>
            <a:off x="75" y="0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44"/>
          <p:cNvSpPr txBox="1"/>
          <p:nvPr/>
        </p:nvSpPr>
        <p:spPr>
          <a:xfrm>
            <a:off x="1298125" y="-200"/>
            <a:ext cx="71601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12" name="Google Shape;31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375" y="72446"/>
            <a:ext cx="1086829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44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sp>
        <p:nvSpPr>
          <p:cNvPr id="315" name="Google Shape;315;p44"/>
          <p:cNvSpPr txBox="1"/>
          <p:nvPr/>
        </p:nvSpPr>
        <p:spPr>
          <a:xfrm>
            <a:off x="1965900" y="2154775"/>
            <a:ext cx="5212200" cy="15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2"/>
                </a:solidFill>
              </a:rPr>
              <a:t>Ok, I’m sold. </a:t>
            </a:r>
            <a:endParaRPr sz="3600"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2"/>
                </a:solidFill>
              </a:rPr>
              <a:t>What now?</a:t>
            </a:r>
            <a:endParaRPr sz="3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5"/>
          <p:cNvSpPr/>
          <p:nvPr/>
        </p:nvSpPr>
        <p:spPr>
          <a:xfrm>
            <a:off x="6087050" y="1311600"/>
            <a:ext cx="2366700" cy="710400"/>
          </a:xfrm>
          <a:prstGeom prst="roundRect">
            <a:avLst>
              <a:gd fmla="val 16667" name="adj"/>
            </a:avLst>
          </a:prstGeom>
          <a:solidFill>
            <a:srgbClr val="AEB7D3">
              <a:alpha val="6592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45"/>
          <p:cNvSpPr/>
          <p:nvPr/>
        </p:nvSpPr>
        <p:spPr>
          <a:xfrm>
            <a:off x="75" y="0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45"/>
          <p:cNvSpPr txBox="1"/>
          <p:nvPr/>
        </p:nvSpPr>
        <p:spPr>
          <a:xfrm>
            <a:off x="1298125" y="-200"/>
            <a:ext cx="71601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Getting to the Data</a:t>
            </a:r>
            <a:endParaRPr b="1" sz="24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23" name="Google Shape;32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375" y="72446"/>
            <a:ext cx="1086829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45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sp>
        <p:nvSpPr>
          <p:cNvPr id="326" name="Google Shape;326;p45"/>
          <p:cNvSpPr txBox="1"/>
          <p:nvPr/>
        </p:nvSpPr>
        <p:spPr>
          <a:xfrm>
            <a:off x="673487" y="1183715"/>
            <a:ext cx="110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Step 1: Register</a:t>
            </a:r>
            <a:endParaRPr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27" name="Google Shape;327;p45"/>
          <p:cNvSpPr txBox="1"/>
          <p:nvPr/>
        </p:nvSpPr>
        <p:spPr>
          <a:xfrm>
            <a:off x="298475" y="2217313"/>
            <a:ext cx="148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Step 2:</a:t>
            </a:r>
            <a:endParaRPr b="1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Access Enclave</a:t>
            </a:r>
            <a:endParaRPr b="1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28" name="Google Shape;328;p45"/>
          <p:cNvSpPr txBox="1"/>
          <p:nvPr/>
        </p:nvSpPr>
        <p:spPr>
          <a:xfrm>
            <a:off x="35368" y="3239945"/>
            <a:ext cx="174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Step 3:</a:t>
            </a:r>
            <a:endParaRPr b="1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Get Data Access</a:t>
            </a:r>
            <a:endParaRPr b="1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29" name="Google Shape;329;p45"/>
          <p:cNvSpPr txBox="1"/>
          <p:nvPr/>
        </p:nvSpPr>
        <p:spPr>
          <a:xfrm>
            <a:off x="1873350" y="1473800"/>
            <a:ext cx="4758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Pre-reqs: ORCiD.org ID; NIH IT Training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330" name="Google Shape;330;p45"/>
          <p:cNvSpPr txBox="1"/>
          <p:nvPr/>
        </p:nvSpPr>
        <p:spPr>
          <a:xfrm>
            <a:off x="1873350" y="1165800"/>
            <a:ext cx="3316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hlink"/>
                </a:solidFill>
                <a:hlinkClick r:id="rId5"/>
              </a:rPr>
              <a:t>https://covid.cd2h.org/registration</a:t>
            </a:r>
            <a:r>
              <a:rPr lang="en" sz="1500">
                <a:solidFill>
                  <a:schemeClr val="dk2"/>
                </a:solidFill>
              </a:rPr>
              <a:t> 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331" name="Google Shape;331;p45"/>
          <p:cNvSpPr txBox="1"/>
          <p:nvPr/>
        </p:nvSpPr>
        <p:spPr>
          <a:xfrm>
            <a:off x="6146025" y="1341050"/>
            <a:ext cx="23076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dk2"/>
                </a:solidFill>
              </a:rPr>
              <a:t>Get help from</a:t>
            </a:r>
            <a:r>
              <a:rPr i="1" lang="en" sz="1500">
                <a:solidFill>
                  <a:schemeClr val="dk2"/>
                </a:solidFill>
              </a:rPr>
              <a:t> your CTR Investigator Navigator!</a:t>
            </a:r>
            <a:endParaRPr i="1"/>
          </a:p>
        </p:txBody>
      </p:sp>
      <p:sp>
        <p:nvSpPr>
          <p:cNvPr id="332" name="Google Shape;332;p45"/>
          <p:cNvSpPr txBox="1"/>
          <p:nvPr/>
        </p:nvSpPr>
        <p:spPr>
          <a:xfrm>
            <a:off x="1873350" y="2211600"/>
            <a:ext cx="47580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Request Enclave access when registering.</a:t>
            </a:r>
            <a:br>
              <a:rPr lang="en" sz="1500">
                <a:solidFill>
                  <a:schemeClr val="dk2"/>
                </a:solidFill>
              </a:rPr>
            </a:br>
            <a:r>
              <a:rPr lang="en" sz="1500">
                <a:solidFill>
                  <a:schemeClr val="dk2"/>
                </a:solidFill>
              </a:rPr>
              <a:t>Pre-reqs: Coverage by a Data Use Agreement (DUA)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333" name="Google Shape;333;p45"/>
          <p:cNvSpPr txBox="1"/>
          <p:nvPr/>
        </p:nvSpPr>
        <p:spPr>
          <a:xfrm>
            <a:off x="1873350" y="3228337"/>
            <a:ext cx="5697300" cy="12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Submit a Data Use Request (DUR) form inside the enclave.</a:t>
            </a:r>
            <a:br>
              <a:rPr lang="en" sz="1500">
                <a:solidFill>
                  <a:schemeClr val="dk2"/>
                </a:solidFill>
              </a:rPr>
            </a:br>
            <a:r>
              <a:rPr lang="en" sz="1500">
                <a:solidFill>
                  <a:schemeClr val="dk2"/>
                </a:solidFill>
              </a:rPr>
              <a:t>Pre-reqs: Human Subjects Research Protection Training </a:t>
            </a:r>
            <a:br>
              <a:rPr lang="en" sz="1500">
                <a:solidFill>
                  <a:schemeClr val="dk2"/>
                </a:solidFill>
              </a:rPr>
            </a:br>
            <a:r>
              <a:rPr lang="en" sz="1500">
                <a:solidFill>
                  <a:schemeClr val="dk2"/>
                </a:solidFill>
              </a:rPr>
              <a:t>                    (for Level 2 or 3)</a:t>
            </a:r>
            <a:br>
              <a:rPr lang="en" sz="1500">
                <a:solidFill>
                  <a:schemeClr val="dk2"/>
                </a:solidFill>
              </a:rPr>
            </a:br>
            <a:r>
              <a:rPr lang="en" sz="1500">
                <a:solidFill>
                  <a:schemeClr val="dk2"/>
                </a:solidFill>
              </a:rPr>
              <a:t>                Letter of determination from your local IRB (for Level 3)</a:t>
            </a:r>
            <a:endParaRPr sz="1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6"/>
          <p:cNvSpPr txBox="1"/>
          <p:nvPr/>
        </p:nvSpPr>
        <p:spPr>
          <a:xfrm>
            <a:off x="0" y="-206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Data Usage Agreement (DUA)</a:t>
            </a:r>
            <a:endParaRPr b="1" sz="2400">
              <a:solidFill>
                <a:srgbClr val="F3F3F3"/>
              </a:solidFill>
            </a:endParaRPr>
          </a:p>
        </p:txBody>
      </p:sp>
      <p:pic>
        <p:nvPicPr>
          <p:cNvPr id="339" name="Google Shape;33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575" y="72447"/>
            <a:ext cx="1109769" cy="508201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46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sp>
        <p:nvSpPr>
          <p:cNvPr id="341" name="Google Shape;341;p46"/>
          <p:cNvSpPr txBox="1"/>
          <p:nvPr>
            <p:ph idx="4294967295" type="body"/>
          </p:nvPr>
        </p:nvSpPr>
        <p:spPr>
          <a:xfrm>
            <a:off x="0" y="795350"/>
            <a:ext cx="5454300" cy="39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b="1" lang="en" sz="1500"/>
              <a:t>Required to get platform/enclave access</a:t>
            </a:r>
            <a:br>
              <a:rPr b="1" lang="en" sz="1500"/>
            </a:br>
            <a:endParaRPr b="1" sz="1500"/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en" sz="1500"/>
              <a:t>Agreement to behave!</a:t>
            </a:r>
            <a:endParaRPr b="1" sz="1600"/>
          </a:p>
          <a:p>
            <a:pPr indent="-323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COVID-research only</a:t>
            </a:r>
            <a:endParaRPr sz="1500"/>
          </a:p>
          <a:p>
            <a:pPr indent="-323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Don’t re-identify patients or share data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E</a:t>
            </a:r>
            <a:r>
              <a:rPr lang="en" sz="1500"/>
              <a:t>verything in the enclave is logged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…</a:t>
            </a:r>
            <a:br>
              <a:rPr b="1" lang="en" sz="1000"/>
            </a:br>
            <a:endParaRPr sz="1000"/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Many </a:t>
            </a:r>
            <a:r>
              <a:rPr b="1" i="1" lang="en" sz="1500"/>
              <a:t>institutions</a:t>
            </a:r>
            <a:r>
              <a:rPr b="1" lang="en" sz="1500"/>
              <a:t> sign for their personnel</a:t>
            </a:r>
            <a:endParaRPr b="1" sz="1500"/>
          </a:p>
          <a:p>
            <a:pPr indent="-3238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280</a:t>
            </a:r>
            <a:r>
              <a:rPr lang="en" sz="1500"/>
              <a:t>+ so far: </a:t>
            </a:r>
            <a:r>
              <a:rPr lang="en" sz="1500" u="sng">
                <a:solidFill>
                  <a:schemeClr val="hlink"/>
                </a:solidFill>
                <a:hlinkClick r:id="rId4"/>
              </a:rPr>
              <a:t>https://covid.cd2h.org/duas</a:t>
            </a:r>
            <a:endParaRPr sz="1500"/>
          </a:p>
          <a:p>
            <a:pPr indent="-3238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Not listed? </a:t>
            </a:r>
            <a:r>
              <a:rPr i="1" lang="en" sz="1500"/>
              <a:t>Ask your CTR Investigator Navigator!</a:t>
            </a:r>
            <a:br>
              <a:rPr lang="en" sz="1500"/>
            </a:br>
            <a:endParaRPr sz="1500"/>
          </a:p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Individuals can sign as well</a:t>
            </a:r>
            <a:endParaRPr sz="1500"/>
          </a:p>
          <a:p>
            <a:pPr indent="-3238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Citizen scientists - directly with NIH NCATS</a:t>
            </a:r>
            <a:endParaRPr sz="1500"/>
          </a:p>
        </p:txBody>
      </p:sp>
      <p:pic>
        <p:nvPicPr>
          <p:cNvPr id="342" name="Google Shape;342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46"/>
          <p:cNvSpPr txBox="1"/>
          <p:nvPr/>
        </p:nvSpPr>
        <p:spPr>
          <a:xfrm>
            <a:off x="4299925" y="4755950"/>
            <a:ext cx="48231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9BA7"/>
                </a:solidFill>
              </a:rPr>
              <a:t>https://covid.cd2h.org/account-instructions</a:t>
            </a:r>
            <a:endParaRPr>
              <a:solidFill>
                <a:srgbClr val="009BA7"/>
              </a:solidFill>
            </a:endParaRPr>
          </a:p>
        </p:txBody>
      </p:sp>
      <p:pic>
        <p:nvPicPr>
          <p:cNvPr id="344" name="Google Shape;344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53250" y="2571749"/>
            <a:ext cx="2945525" cy="65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7"/>
          <p:cNvSpPr txBox="1"/>
          <p:nvPr/>
        </p:nvSpPr>
        <p:spPr>
          <a:xfrm>
            <a:off x="0" y="-206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Submitting and Managing DURs</a:t>
            </a:r>
            <a:endParaRPr b="1" sz="2400">
              <a:solidFill>
                <a:srgbClr val="F3F3F3"/>
              </a:solidFill>
            </a:endParaRPr>
          </a:p>
        </p:txBody>
      </p:sp>
      <p:pic>
        <p:nvPicPr>
          <p:cNvPr id="350" name="Google Shape;35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575" y="72447"/>
            <a:ext cx="1109769" cy="508201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47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pic>
        <p:nvPicPr>
          <p:cNvPr id="352" name="Google Shape;352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33600" y="1333123"/>
            <a:ext cx="3620700" cy="260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47"/>
          <p:cNvSpPr txBox="1"/>
          <p:nvPr>
            <p:ph idx="4294967295" type="body"/>
          </p:nvPr>
        </p:nvSpPr>
        <p:spPr>
          <a:xfrm>
            <a:off x="237375" y="909325"/>
            <a:ext cx="5358000" cy="28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/>
              <a:t>DURs &amp; projects have a “lingo”</a:t>
            </a: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Project Lead: </a:t>
            </a:r>
            <a:r>
              <a:rPr lang="en" sz="1500"/>
              <a:t>Submits first DUR</a:t>
            </a:r>
            <a:br>
              <a:rPr lang="en" sz="1500"/>
            </a:br>
            <a:r>
              <a:rPr lang="en" sz="1500"/>
              <a:t>for a project (sets title, abstract, data level)</a:t>
            </a:r>
            <a:br>
              <a:rPr b="1" lang="en" sz="1500"/>
            </a:br>
            <a:endParaRPr b="1" sz="1500"/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Collaborator:</a:t>
            </a:r>
            <a:r>
              <a:rPr lang="en" sz="1500"/>
              <a:t> Signs “onto” an existing DUR</a:t>
            </a:r>
            <a:br>
              <a:rPr lang="en" sz="1500"/>
            </a:br>
            <a:r>
              <a:rPr lang="en" sz="1500"/>
              <a:t>(can’t change title, abstract, data level)</a:t>
            </a:r>
            <a:br>
              <a:rPr lang="en" sz="1500"/>
            </a:b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Data Access Committee (DAC)</a:t>
            </a:r>
            <a:r>
              <a:rPr lang="en" sz="1500"/>
              <a:t>: Reviews</a:t>
            </a:r>
            <a:br>
              <a:rPr lang="en" sz="1500"/>
            </a:br>
            <a:r>
              <a:rPr lang="en" sz="1500"/>
              <a:t>DUR submissions for leads and collaborators</a:t>
            </a:r>
            <a:endParaRPr sz="1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br>
              <a:rPr lang="en" sz="1500"/>
            </a:br>
            <a:r>
              <a:rPr lang="en" sz="1500"/>
              <a:t>Leads can manage access to collaborator requests</a:t>
            </a:r>
            <a:br>
              <a:rPr lang="en" sz="1500"/>
            </a:br>
            <a:r>
              <a:rPr lang="en" sz="1500"/>
              <a:t>   (Via project settings)</a:t>
            </a:r>
            <a:endParaRPr sz="1500"/>
          </a:p>
        </p:txBody>
      </p:sp>
      <p:sp>
        <p:nvSpPr>
          <p:cNvPr id="355" name="Google Shape;355;p47"/>
          <p:cNvSpPr txBox="1"/>
          <p:nvPr/>
        </p:nvSpPr>
        <p:spPr>
          <a:xfrm>
            <a:off x="5216250" y="404920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hlink"/>
                </a:solidFill>
                <a:hlinkClick r:id="rId6"/>
              </a:rPr>
              <a:t>https://covid.cd2h.org/training</a:t>
            </a:r>
            <a:r>
              <a:rPr lang="en" sz="1500">
                <a:solidFill>
                  <a:schemeClr val="dk2"/>
                </a:solidFill>
              </a:rPr>
              <a:t> </a:t>
            </a:r>
            <a:endParaRPr/>
          </a:p>
        </p:txBody>
      </p:sp>
      <p:sp>
        <p:nvSpPr>
          <p:cNvPr id="356" name="Google Shape;356;p47"/>
          <p:cNvSpPr txBox="1"/>
          <p:nvPr/>
        </p:nvSpPr>
        <p:spPr>
          <a:xfrm>
            <a:off x="5216250" y="4371125"/>
            <a:ext cx="3620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dk2"/>
                </a:solidFill>
              </a:rPr>
              <a:t>And</a:t>
            </a:r>
            <a:r>
              <a:rPr i="1" lang="en" sz="1500">
                <a:solidFill>
                  <a:schemeClr val="dk2"/>
                </a:solidFill>
              </a:rPr>
              <a:t> your CTR Investigator Navigator!</a:t>
            </a:r>
            <a:endParaRPr i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8"/>
          <p:cNvSpPr txBox="1"/>
          <p:nvPr/>
        </p:nvSpPr>
        <p:spPr>
          <a:xfrm>
            <a:off x="0" y="-206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Other Rules of the Road</a:t>
            </a:r>
            <a:endParaRPr b="1" sz="2400">
              <a:solidFill>
                <a:srgbClr val="F3F3F3"/>
              </a:solidFill>
            </a:endParaRPr>
          </a:p>
        </p:txBody>
      </p:sp>
      <p:pic>
        <p:nvPicPr>
          <p:cNvPr id="362" name="Google Shape;36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575" y="72447"/>
            <a:ext cx="1109769" cy="508201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48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sp>
        <p:nvSpPr>
          <p:cNvPr id="364" name="Google Shape;364;p48"/>
          <p:cNvSpPr txBox="1"/>
          <p:nvPr>
            <p:ph idx="4294967295" type="body"/>
          </p:nvPr>
        </p:nvSpPr>
        <p:spPr>
          <a:xfrm>
            <a:off x="-56825" y="887475"/>
            <a:ext cx="9000300" cy="39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b="1" lang="en" sz="1700"/>
              <a:t>User Code of Conduct</a:t>
            </a:r>
            <a:endParaRPr b="1" sz="1700"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COVID-research only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Follow laws and regulations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Don’t re-identify people, institutions, or populations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No</a:t>
            </a:r>
            <a:r>
              <a:rPr lang="en"/>
              <a:t> screenshots, video recording, or copy/paste of data or results</a:t>
            </a:r>
            <a:endParaRPr/>
          </a:p>
          <a:p>
            <a: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Video calls are OK if all on the call are approved &amp; have access themselves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Report data access incidents within 2 business days</a:t>
            </a:r>
            <a:br>
              <a:rPr lang="en"/>
            </a:b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Community Guiding Principles</a:t>
            </a:r>
            <a:endParaRPr b="1"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Partnership, Inclusivity, Transparency, Reciprocity, Accountability, Security</a:t>
            </a:r>
            <a:endParaRPr i="1"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Also guidelines on Ethics, Diversity and Inclusion, and Resolving Issues through Community Arbitration</a:t>
            </a:r>
            <a:endParaRPr/>
          </a:p>
        </p:txBody>
      </p:sp>
      <p:pic>
        <p:nvPicPr>
          <p:cNvPr id="365" name="Google Shape;365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48"/>
          <p:cNvSpPr txBox="1"/>
          <p:nvPr/>
        </p:nvSpPr>
        <p:spPr>
          <a:xfrm>
            <a:off x="5724250" y="1168225"/>
            <a:ext cx="30090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hlinkClick r:id="rId5"/>
              </a:rPr>
              <a:t>https://covid.cd2h.org/policy</a:t>
            </a:r>
            <a:r>
              <a:rPr lang="en" sz="1600">
                <a:solidFill>
                  <a:srgbClr val="009BA7"/>
                </a:solidFill>
              </a:rPr>
              <a:t> </a:t>
            </a:r>
            <a:endParaRPr sz="1600">
              <a:solidFill>
                <a:srgbClr val="009BA7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9"/>
          <p:cNvSpPr txBox="1"/>
          <p:nvPr/>
        </p:nvSpPr>
        <p:spPr>
          <a:xfrm>
            <a:off x="0" y="-206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Other Rules of the Road</a:t>
            </a:r>
            <a:endParaRPr b="1" sz="2400">
              <a:solidFill>
                <a:srgbClr val="F3F3F3"/>
              </a:solidFill>
            </a:endParaRPr>
          </a:p>
        </p:txBody>
      </p:sp>
      <p:pic>
        <p:nvPicPr>
          <p:cNvPr id="372" name="Google Shape;37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575" y="72447"/>
            <a:ext cx="1109769" cy="508201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49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sp>
        <p:nvSpPr>
          <p:cNvPr id="374" name="Google Shape;374;p49"/>
          <p:cNvSpPr txBox="1"/>
          <p:nvPr>
            <p:ph idx="4294967295" type="body"/>
          </p:nvPr>
        </p:nvSpPr>
        <p:spPr>
          <a:xfrm>
            <a:off x="-56825" y="811275"/>
            <a:ext cx="9000300" cy="427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b="1" lang="en" sz="1700"/>
              <a:t>Publications &amp; Exporting Results</a:t>
            </a:r>
            <a:endParaRPr b="1" sz="1700"/>
          </a:p>
          <a:p>
            <a:pPr indent="-3619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/>
              <a:t>Got a paper to </a:t>
            </a:r>
            <a:r>
              <a:rPr i="1" lang="en"/>
              <a:t>submit</a:t>
            </a:r>
            <a:r>
              <a:rPr lang="en"/>
              <a:t>? Poster or abstract </a:t>
            </a:r>
            <a:r>
              <a:rPr i="1" lang="en"/>
              <a:t>accepted</a:t>
            </a:r>
            <a:r>
              <a:rPr lang="en"/>
              <a:t>? Run it by the Publication Committee!</a:t>
            </a:r>
            <a:endParaRPr/>
          </a:p>
          <a:p>
            <a:pPr indent="-3619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i="1" lang="en"/>
              <a:t>All summary tables and figures</a:t>
            </a:r>
            <a:r>
              <a:rPr lang="en"/>
              <a:t> must be submitted (via form in the enclave) for review before export</a:t>
            </a:r>
            <a:br>
              <a:rPr lang="en"/>
            </a:br>
            <a:r>
              <a:rPr lang="en"/>
              <a:t>Summary: no “cell sizes” of 1 through 19 (0 and 20+ are OK) </a:t>
            </a:r>
            <a:endParaRPr/>
          </a:p>
          <a:p>
            <a:pPr indent="-3619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/>
              <a:t>Details at </a:t>
            </a:r>
            <a:r>
              <a:rPr lang="en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https://covid.cd2h.org/publication-review</a:t>
            </a:r>
            <a:br>
              <a:rPr lang="en"/>
            </a:br>
            <a:endParaRPr/>
          </a:p>
          <a:p>
            <a:pPr indent="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br>
              <a:rPr lang="en"/>
            </a:br>
            <a:endParaRPr/>
          </a:p>
        </p:txBody>
      </p:sp>
      <p:pic>
        <p:nvPicPr>
          <p:cNvPr id="375" name="Google Shape;375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845147" y="417797"/>
            <a:ext cx="594656" cy="12265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50"/>
          <p:cNvSpPr/>
          <p:nvPr/>
        </p:nvSpPr>
        <p:spPr>
          <a:xfrm>
            <a:off x="75" y="0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50"/>
          <p:cNvSpPr txBox="1"/>
          <p:nvPr/>
        </p:nvSpPr>
        <p:spPr>
          <a:xfrm>
            <a:off x="1298125" y="-200"/>
            <a:ext cx="71601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N3C Community</a:t>
            </a:r>
            <a:endParaRPr b="1" sz="24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83" name="Google Shape;383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575" y="72447"/>
            <a:ext cx="1109769" cy="508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50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sp>
        <p:nvSpPr>
          <p:cNvPr id="386" name="Google Shape;386;p50"/>
          <p:cNvSpPr txBox="1"/>
          <p:nvPr/>
        </p:nvSpPr>
        <p:spPr>
          <a:xfrm>
            <a:off x="199175" y="996375"/>
            <a:ext cx="814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N3C is more than data, it’s a community!</a:t>
            </a:r>
            <a:endParaRPr sz="1800"/>
          </a:p>
        </p:txBody>
      </p:sp>
      <p:sp>
        <p:nvSpPr>
          <p:cNvPr id="387" name="Google Shape;387;p50"/>
          <p:cNvSpPr txBox="1"/>
          <p:nvPr>
            <p:ph idx="1" type="subTitle"/>
          </p:nvPr>
        </p:nvSpPr>
        <p:spPr>
          <a:xfrm>
            <a:off x="253125" y="1308125"/>
            <a:ext cx="5101800" cy="302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Registered Users: </a:t>
            </a:r>
            <a:r>
              <a:rPr b="1" lang="en" sz="1600"/>
              <a:t>2700</a:t>
            </a:r>
            <a:r>
              <a:rPr lang="en" sz="1600"/>
              <a:t>+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Enclave Users: </a:t>
            </a:r>
            <a:r>
              <a:rPr b="1" lang="en" sz="1600"/>
              <a:t>1800</a:t>
            </a:r>
            <a:r>
              <a:rPr lang="en" sz="1600"/>
              <a:t>+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Research Projects: </a:t>
            </a:r>
            <a:r>
              <a:rPr b="1" lang="en" sz="1600"/>
              <a:t>240</a:t>
            </a:r>
            <a:r>
              <a:rPr lang="en" sz="1600"/>
              <a:t>+</a:t>
            </a:r>
            <a:br>
              <a:rPr lang="en" sz="1600"/>
            </a:b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Institutions with Data Usage Agreements</a:t>
            </a:r>
            <a:r>
              <a:rPr b="1" lang="en" sz="1600"/>
              <a:t>: 220</a:t>
            </a:r>
            <a:r>
              <a:rPr lang="en" sz="1600"/>
              <a:t>+</a:t>
            </a:r>
            <a:endParaRPr sz="1600"/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Data Transfer Agreement Signatories: </a:t>
            </a:r>
            <a:r>
              <a:rPr b="1" lang="en" sz="1600"/>
              <a:t>89</a:t>
            </a:r>
            <a:r>
              <a:rPr lang="en" sz="1600"/>
              <a:t>+</a:t>
            </a:r>
            <a:br>
              <a:rPr b="1" lang="en" sz="1600"/>
            </a:br>
            <a:endParaRPr b="1" sz="1600"/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Slack channels: </a:t>
            </a:r>
            <a:r>
              <a:rPr b="1" lang="en" sz="1600"/>
              <a:t>30</a:t>
            </a:r>
            <a:r>
              <a:rPr lang="en" sz="1600"/>
              <a:t>+  </a:t>
            </a:r>
            <a:r>
              <a:rPr lang="en" sz="1600" u="sng">
                <a:solidFill>
                  <a:schemeClr val="hlink"/>
                </a:solidFill>
                <a:hlinkClick r:id="rId6"/>
              </a:rPr>
              <a:t>https://cd2h.slack.com</a:t>
            </a:r>
            <a:r>
              <a:rPr lang="en" sz="1600"/>
              <a:t> </a:t>
            </a:r>
            <a:endParaRPr sz="1600"/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Google groups: </a:t>
            </a:r>
            <a:r>
              <a:rPr b="1" lang="en" sz="1600"/>
              <a:t>30</a:t>
            </a:r>
            <a:r>
              <a:rPr lang="en" sz="1600"/>
              <a:t>+</a:t>
            </a:r>
            <a:endParaRPr sz="1600"/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Regular meetings: </a:t>
            </a:r>
            <a:r>
              <a:rPr b="1" lang="en" sz="1600"/>
              <a:t>20</a:t>
            </a:r>
            <a:r>
              <a:rPr lang="en" sz="1600"/>
              <a:t>+ </a:t>
            </a:r>
            <a:r>
              <a:rPr lang="en" sz="1600" u="sng">
                <a:solidFill>
                  <a:schemeClr val="hlink"/>
                </a:solidFill>
                <a:hlinkClick r:id="rId7"/>
              </a:rPr>
              <a:t>https://covid.cd2h.org/n3c-calendar</a:t>
            </a:r>
            <a:r>
              <a:rPr lang="en" sz="1600"/>
              <a:t> </a:t>
            </a:r>
            <a:endParaRPr sz="1600"/>
          </a:p>
          <a:p>
            <a:pPr indent="0" lvl="0" marL="914400" marR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pic>
        <p:nvPicPr>
          <p:cNvPr id="388" name="Google Shape;388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5507241" y="883475"/>
            <a:ext cx="318750" cy="4220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5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26000" y="919375"/>
            <a:ext cx="340625" cy="418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5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71300" y="938825"/>
            <a:ext cx="320400" cy="416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5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488351" y="898698"/>
            <a:ext cx="354825" cy="4188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5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837000" y="938066"/>
            <a:ext cx="349750" cy="416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5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186750" y="929309"/>
            <a:ext cx="343500" cy="41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5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526898" y="946842"/>
            <a:ext cx="354950" cy="4148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5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918800" y="955600"/>
            <a:ext cx="312900" cy="4148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5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271640" y="938067"/>
            <a:ext cx="335600" cy="413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5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642300" y="929300"/>
            <a:ext cx="338000" cy="418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50"/>
          <p:cNvSpPr/>
          <p:nvPr/>
        </p:nvSpPr>
        <p:spPr>
          <a:xfrm>
            <a:off x="6155525" y="4024950"/>
            <a:ext cx="16947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50"/>
          <p:cNvSpPr txBox="1"/>
          <p:nvPr/>
        </p:nvSpPr>
        <p:spPr>
          <a:xfrm>
            <a:off x="6072140" y="4009500"/>
            <a:ext cx="2199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5715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highlight>
                  <a:srgbClr val="0097A7"/>
                </a:highlight>
              </a:rPr>
              <a:t> and</a:t>
            </a:r>
            <a:r>
              <a:rPr b="1" i="1" lang="en" sz="1600">
                <a:solidFill>
                  <a:srgbClr val="FFFFFF"/>
                </a:solidFill>
                <a:highlight>
                  <a:srgbClr val="0097A7"/>
                </a:highlight>
              </a:rPr>
              <a:t> many </a:t>
            </a:r>
            <a:r>
              <a:rPr b="1" lang="en" sz="1600">
                <a:solidFill>
                  <a:srgbClr val="FFFFFF"/>
                </a:solidFill>
                <a:highlight>
                  <a:srgbClr val="0097A7"/>
                </a:highlight>
              </a:rPr>
              <a:t>more! </a:t>
            </a:r>
            <a:endParaRPr b="1">
              <a:solidFill>
                <a:srgbClr val="FFFFFF"/>
              </a:solidFill>
              <a:highlight>
                <a:srgbClr val="0097A7"/>
              </a:highligh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845147" y="417797"/>
            <a:ext cx="594656" cy="12265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51"/>
          <p:cNvSpPr/>
          <p:nvPr/>
        </p:nvSpPr>
        <p:spPr>
          <a:xfrm>
            <a:off x="75" y="0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51"/>
          <p:cNvSpPr txBox="1"/>
          <p:nvPr/>
        </p:nvSpPr>
        <p:spPr>
          <a:xfrm>
            <a:off x="1069525" y="-200"/>
            <a:ext cx="71601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N3C ‘Map’ (Unofficial, Incomplete)</a:t>
            </a:r>
            <a:endParaRPr b="1" sz="24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07" name="Google Shape;407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575" y="72447"/>
            <a:ext cx="1109769" cy="508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51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sp>
        <p:nvSpPr>
          <p:cNvPr id="410" name="Google Shape;410;p51"/>
          <p:cNvSpPr/>
          <p:nvPr/>
        </p:nvSpPr>
        <p:spPr>
          <a:xfrm>
            <a:off x="355748" y="1038642"/>
            <a:ext cx="1372800" cy="400200"/>
          </a:xfrm>
          <a:prstGeom prst="roundRect">
            <a:avLst>
              <a:gd fmla="val 16667" name="adj"/>
            </a:avLst>
          </a:prstGeom>
          <a:solidFill>
            <a:srgbClr val="AEB7D3">
              <a:alpha val="65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Data Partnership &amp; Governance</a:t>
            </a:r>
            <a:endParaRPr sz="1000"/>
          </a:p>
        </p:txBody>
      </p:sp>
      <p:sp>
        <p:nvSpPr>
          <p:cNvPr id="411" name="Google Shape;411;p51"/>
          <p:cNvSpPr/>
          <p:nvPr/>
        </p:nvSpPr>
        <p:spPr>
          <a:xfrm>
            <a:off x="355747" y="3151100"/>
            <a:ext cx="1268100" cy="400200"/>
          </a:xfrm>
          <a:prstGeom prst="roundRect">
            <a:avLst>
              <a:gd fmla="val 16667" name="adj"/>
            </a:avLst>
          </a:prstGeom>
          <a:solidFill>
            <a:srgbClr val="AEB7D3">
              <a:alpha val="65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Phenotype &amp; Data Acquisition</a:t>
            </a:r>
            <a:endParaRPr sz="1000"/>
          </a:p>
        </p:txBody>
      </p:sp>
      <p:sp>
        <p:nvSpPr>
          <p:cNvPr id="412" name="Google Shape;412;p51"/>
          <p:cNvSpPr/>
          <p:nvPr/>
        </p:nvSpPr>
        <p:spPr>
          <a:xfrm>
            <a:off x="355747" y="3823475"/>
            <a:ext cx="1268100" cy="400200"/>
          </a:xfrm>
          <a:prstGeom prst="roundRect">
            <a:avLst>
              <a:gd fmla="val 16667" name="adj"/>
            </a:avLst>
          </a:prstGeom>
          <a:solidFill>
            <a:srgbClr val="AEB7D3">
              <a:alpha val="65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Data Ingestion &amp; Harmonization</a:t>
            </a:r>
            <a:endParaRPr sz="1000"/>
          </a:p>
        </p:txBody>
      </p:sp>
      <p:sp>
        <p:nvSpPr>
          <p:cNvPr id="413" name="Google Shape;413;p51"/>
          <p:cNvSpPr/>
          <p:nvPr/>
        </p:nvSpPr>
        <p:spPr>
          <a:xfrm>
            <a:off x="355751" y="1730150"/>
            <a:ext cx="1268100" cy="400200"/>
          </a:xfrm>
          <a:prstGeom prst="roundRect">
            <a:avLst>
              <a:gd fmla="val 16667" name="adj"/>
            </a:avLst>
          </a:prstGeom>
          <a:solidFill>
            <a:srgbClr val="AEB7D3">
              <a:alpha val="65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Synthetic Data</a:t>
            </a:r>
            <a:endParaRPr sz="1000"/>
          </a:p>
        </p:txBody>
      </p:sp>
      <p:sp>
        <p:nvSpPr>
          <p:cNvPr id="414" name="Google Shape;414;p51"/>
          <p:cNvSpPr/>
          <p:nvPr/>
        </p:nvSpPr>
        <p:spPr>
          <a:xfrm>
            <a:off x="355749" y="2478725"/>
            <a:ext cx="1583700" cy="400200"/>
          </a:xfrm>
          <a:prstGeom prst="roundRect">
            <a:avLst>
              <a:gd fmla="val 16667" name="adj"/>
            </a:avLst>
          </a:prstGeom>
          <a:solidFill>
            <a:srgbClr val="AEB7D3">
              <a:alpha val="65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Collaborative Analytics</a:t>
            </a:r>
            <a:endParaRPr sz="1000"/>
          </a:p>
        </p:txBody>
      </p:sp>
      <p:sp>
        <p:nvSpPr>
          <p:cNvPr id="415" name="Google Shape;415;p51"/>
          <p:cNvSpPr/>
          <p:nvPr/>
        </p:nvSpPr>
        <p:spPr>
          <a:xfrm>
            <a:off x="2722075" y="1035786"/>
            <a:ext cx="1043400" cy="4002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Publications Committee</a:t>
            </a:r>
            <a:endParaRPr sz="1000"/>
          </a:p>
        </p:txBody>
      </p:sp>
      <p:sp>
        <p:nvSpPr>
          <p:cNvPr id="416" name="Google Shape;416;p51"/>
          <p:cNvSpPr/>
          <p:nvPr/>
        </p:nvSpPr>
        <p:spPr>
          <a:xfrm>
            <a:off x="2733850" y="3555125"/>
            <a:ext cx="1372800" cy="4002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Domain Teams</a:t>
            </a:r>
            <a:endParaRPr sz="1000"/>
          </a:p>
        </p:txBody>
      </p:sp>
      <p:sp>
        <p:nvSpPr>
          <p:cNvPr id="417" name="Google Shape;417;p51"/>
          <p:cNvSpPr/>
          <p:nvPr/>
        </p:nvSpPr>
        <p:spPr>
          <a:xfrm>
            <a:off x="2733850" y="4400825"/>
            <a:ext cx="1157700" cy="4002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Data Liaisons</a:t>
            </a:r>
            <a:endParaRPr sz="1000"/>
          </a:p>
        </p:txBody>
      </p:sp>
      <p:sp>
        <p:nvSpPr>
          <p:cNvPr id="418" name="Google Shape;418;p51"/>
          <p:cNvSpPr/>
          <p:nvPr/>
        </p:nvSpPr>
        <p:spPr>
          <a:xfrm>
            <a:off x="4584875" y="1038642"/>
            <a:ext cx="1043400" cy="456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Clinical DTs</a:t>
            </a:r>
            <a:endParaRPr sz="1000"/>
          </a:p>
        </p:txBody>
      </p:sp>
      <p:sp>
        <p:nvSpPr>
          <p:cNvPr id="419" name="Google Shape;419;p51"/>
          <p:cNvSpPr/>
          <p:nvPr/>
        </p:nvSpPr>
        <p:spPr>
          <a:xfrm>
            <a:off x="4584875" y="2908138"/>
            <a:ext cx="1268100" cy="456000"/>
          </a:xfrm>
          <a:prstGeom prst="roundRect">
            <a:avLst>
              <a:gd fmla="val 16667" name="adj"/>
            </a:avLst>
          </a:prstGeom>
          <a:solidFill>
            <a:srgbClr val="EAD1D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Cross-Cutting DTs</a:t>
            </a:r>
            <a:endParaRPr sz="1000"/>
          </a:p>
        </p:txBody>
      </p:sp>
      <p:cxnSp>
        <p:nvCxnSpPr>
          <p:cNvPr id="420" name="Google Shape;420;p51"/>
          <p:cNvCxnSpPr>
            <a:stCxn id="410" idx="3"/>
            <a:endCxn id="415" idx="1"/>
          </p:cNvCxnSpPr>
          <p:nvPr/>
        </p:nvCxnSpPr>
        <p:spPr>
          <a:xfrm flipH="1" rot="10800000">
            <a:off x="1728547" y="1235742"/>
            <a:ext cx="993600" cy="3000"/>
          </a:xfrm>
          <a:prstGeom prst="curvedConnector3">
            <a:avLst>
              <a:gd fmla="val 49996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1" name="Google Shape;421;p51"/>
          <p:cNvCxnSpPr>
            <a:stCxn id="411" idx="3"/>
            <a:endCxn id="417" idx="1"/>
          </p:cNvCxnSpPr>
          <p:nvPr/>
        </p:nvCxnSpPr>
        <p:spPr>
          <a:xfrm>
            <a:off x="1623847" y="3351200"/>
            <a:ext cx="1110000" cy="12498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2" name="Google Shape;422;p51"/>
          <p:cNvCxnSpPr>
            <a:stCxn id="412" idx="3"/>
            <a:endCxn id="417" idx="1"/>
          </p:cNvCxnSpPr>
          <p:nvPr/>
        </p:nvCxnSpPr>
        <p:spPr>
          <a:xfrm>
            <a:off x="1623847" y="4023575"/>
            <a:ext cx="1110000" cy="5775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3" name="Google Shape;423;p51"/>
          <p:cNvCxnSpPr>
            <a:stCxn id="414" idx="3"/>
            <a:endCxn id="416" idx="1"/>
          </p:cNvCxnSpPr>
          <p:nvPr/>
        </p:nvCxnSpPr>
        <p:spPr>
          <a:xfrm>
            <a:off x="1939449" y="2678825"/>
            <a:ext cx="794400" cy="10764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4" name="Google Shape;424;p51"/>
          <p:cNvCxnSpPr>
            <a:stCxn id="416" idx="3"/>
            <a:endCxn id="419" idx="1"/>
          </p:cNvCxnSpPr>
          <p:nvPr/>
        </p:nvCxnSpPr>
        <p:spPr>
          <a:xfrm flipH="1" rot="10800000">
            <a:off x="4106650" y="3136025"/>
            <a:ext cx="478200" cy="619200"/>
          </a:xfrm>
          <a:prstGeom prst="curvedConnector3">
            <a:avLst>
              <a:gd fmla="val 50003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5" name="Google Shape;425;p51"/>
          <p:cNvSpPr/>
          <p:nvPr/>
        </p:nvSpPr>
        <p:spPr>
          <a:xfrm>
            <a:off x="2722075" y="1603163"/>
            <a:ext cx="1479300" cy="4002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Project Management / Admin Team</a:t>
            </a:r>
            <a:endParaRPr sz="1000"/>
          </a:p>
        </p:txBody>
      </p:sp>
      <p:cxnSp>
        <p:nvCxnSpPr>
          <p:cNvPr id="426" name="Google Shape;426;p51"/>
          <p:cNvCxnSpPr>
            <a:stCxn id="410" idx="3"/>
            <a:endCxn id="425" idx="1"/>
          </p:cNvCxnSpPr>
          <p:nvPr/>
        </p:nvCxnSpPr>
        <p:spPr>
          <a:xfrm>
            <a:off x="1728547" y="1238742"/>
            <a:ext cx="993600" cy="564600"/>
          </a:xfrm>
          <a:prstGeom prst="curvedConnector3">
            <a:avLst>
              <a:gd fmla="val 49996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7" name="Google Shape;427;p51"/>
          <p:cNvCxnSpPr>
            <a:stCxn id="416" idx="3"/>
            <a:endCxn id="418" idx="1"/>
          </p:cNvCxnSpPr>
          <p:nvPr/>
        </p:nvCxnSpPr>
        <p:spPr>
          <a:xfrm flipH="1" rot="10800000">
            <a:off x="4106650" y="1266725"/>
            <a:ext cx="478200" cy="2488500"/>
          </a:xfrm>
          <a:prstGeom prst="curvedConnector3">
            <a:avLst>
              <a:gd fmla="val 50003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8" name="Google Shape;428;p51"/>
          <p:cNvSpPr/>
          <p:nvPr/>
        </p:nvSpPr>
        <p:spPr>
          <a:xfrm>
            <a:off x="5495375" y="2197150"/>
            <a:ext cx="1653900" cy="456000"/>
          </a:xfrm>
          <a:prstGeom prst="roundRect">
            <a:avLst>
              <a:gd fmla="val 16667" name="adj"/>
            </a:avLst>
          </a:prstGeom>
          <a:solidFill>
            <a:srgbClr val="FCEC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DT: Immunosuppressed / Immunocompromised</a:t>
            </a:r>
            <a:endParaRPr sz="1000"/>
          </a:p>
        </p:txBody>
      </p:sp>
      <p:sp>
        <p:nvSpPr>
          <p:cNvPr id="429" name="Google Shape;429;p51"/>
          <p:cNvSpPr/>
          <p:nvPr/>
        </p:nvSpPr>
        <p:spPr>
          <a:xfrm>
            <a:off x="5491900" y="1588800"/>
            <a:ext cx="1653900" cy="456000"/>
          </a:xfrm>
          <a:prstGeom prst="roundRect">
            <a:avLst>
              <a:gd fmla="val 16667" name="adj"/>
            </a:avLst>
          </a:prstGeom>
          <a:solidFill>
            <a:srgbClr val="FCEC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DT: Diabetes &amp; Obesity</a:t>
            </a:r>
            <a:endParaRPr sz="1000"/>
          </a:p>
        </p:txBody>
      </p:sp>
      <p:sp>
        <p:nvSpPr>
          <p:cNvPr id="430" name="Google Shape;430;p51"/>
          <p:cNvSpPr/>
          <p:nvPr/>
        </p:nvSpPr>
        <p:spPr>
          <a:xfrm>
            <a:off x="5491900" y="3490775"/>
            <a:ext cx="1653900" cy="456000"/>
          </a:xfrm>
          <a:prstGeom prst="roundRect">
            <a:avLst>
              <a:gd fmla="val 16667" name="adj"/>
            </a:avLst>
          </a:prstGeom>
          <a:solidFill>
            <a:srgbClr val="FCEC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DT: Machine Learning</a:t>
            </a:r>
            <a:endParaRPr sz="1000"/>
          </a:p>
        </p:txBody>
      </p:sp>
      <p:sp>
        <p:nvSpPr>
          <p:cNvPr id="431" name="Google Shape;431;p51"/>
          <p:cNvSpPr/>
          <p:nvPr/>
        </p:nvSpPr>
        <p:spPr>
          <a:xfrm>
            <a:off x="5491900" y="4117125"/>
            <a:ext cx="1653900" cy="456000"/>
          </a:xfrm>
          <a:prstGeom prst="roundRect">
            <a:avLst>
              <a:gd fmla="val 16667" name="adj"/>
            </a:avLst>
          </a:prstGeom>
          <a:solidFill>
            <a:srgbClr val="FCEC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DT: Education &amp; Training</a:t>
            </a:r>
            <a:endParaRPr sz="1000"/>
          </a:p>
        </p:txBody>
      </p:sp>
      <p:sp>
        <p:nvSpPr>
          <p:cNvPr id="432" name="Google Shape;432;p51"/>
          <p:cNvSpPr/>
          <p:nvPr/>
        </p:nvSpPr>
        <p:spPr>
          <a:xfrm>
            <a:off x="7518400" y="2197150"/>
            <a:ext cx="1109700" cy="456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RP: COVID + HIV </a:t>
            </a:r>
            <a:endParaRPr sz="1000"/>
          </a:p>
        </p:txBody>
      </p:sp>
      <p:sp>
        <p:nvSpPr>
          <p:cNvPr id="433" name="Google Shape;433;p51"/>
          <p:cNvSpPr/>
          <p:nvPr/>
        </p:nvSpPr>
        <p:spPr>
          <a:xfrm>
            <a:off x="7518400" y="2799275"/>
            <a:ext cx="1230900" cy="456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RP: Autoimmune Skin Disorders</a:t>
            </a:r>
            <a:endParaRPr sz="1000"/>
          </a:p>
        </p:txBody>
      </p:sp>
      <p:sp>
        <p:nvSpPr>
          <p:cNvPr id="434" name="Google Shape;434;p51"/>
          <p:cNvSpPr/>
          <p:nvPr/>
        </p:nvSpPr>
        <p:spPr>
          <a:xfrm>
            <a:off x="2722075" y="2897375"/>
            <a:ext cx="1109700" cy="456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RP: Heart Disease &amp; C19 </a:t>
            </a:r>
            <a:endParaRPr sz="1000"/>
          </a:p>
        </p:txBody>
      </p:sp>
      <p:cxnSp>
        <p:nvCxnSpPr>
          <p:cNvPr id="435" name="Google Shape;435;p51"/>
          <p:cNvCxnSpPr>
            <a:stCxn id="428" idx="3"/>
            <a:endCxn id="432" idx="1"/>
          </p:cNvCxnSpPr>
          <p:nvPr/>
        </p:nvCxnSpPr>
        <p:spPr>
          <a:xfrm>
            <a:off x="7149275" y="2425150"/>
            <a:ext cx="369000" cy="600"/>
          </a:xfrm>
          <a:prstGeom prst="curvedConnector3">
            <a:avLst>
              <a:gd fmla="val 50017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6" name="Google Shape;436;p51"/>
          <p:cNvCxnSpPr>
            <a:stCxn id="428" idx="3"/>
            <a:endCxn id="433" idx="1"/>
          </p:cNvCxnSpPr>
          <p:nvPr/>
        </p:nvCxnSpPr>
        <p:spPr>
          <a:xfrm>
            <a:off x="7149275" y="2425150"/>
            <a:ext cx="369000" cy="602100"/>
          </a:xfrm>
          <a:prstGeom prst="curvedConnector3">
            <a:avLst>
              <a:gd fmla="val 50017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7" name="Google Shape;437;p51"/>
          <p:cNvSpPr/>
          <p:nvPr/>
        </p:nvSpPr>
        <p:spPr>
          <a:xfrm>
            <a:off x="7518300" y="1588800"/>
            <a:ext cx="1043400" cy="456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RP: Diabetes Risk Factors</a:t>
            </a:r>
            <a:endParaRPr sz="1000"/>
          </a:p>
        </p:txBody>
      </p:sp>
      <p:cxnSp>
        <p:nvCxnSpPr>
          <p:cNvPr id="438" name="Google Shape;438;p51"/>
          <p:cNvCxnSpPr>
            <a:stCxn id="429" idx="3"/>
            <a:endCxn id="437" idx="1"/>
          </p:cNvCxnSpPr>
          <p:nvPr/>
        </p:nvCxnSpPr>
        <p:spPr>
          <a:xfrm>
            <a:off x="7145800" y="1816800"/>
            <a:ext cx="372600" cy="600"/>
          </a:xfrm>
          <a:prstGeom prst="curvedConnector3">
            <a:avLst>
              <a:gd fmla="val 49987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9" name="Google Shape;439;p51"/>
          <p:cNvCxnSpPr>
            <a:stCxn id="414" idx="3"/>
            <a:endCxn id="434" idx="1"/>
          </p:cNvCxnSpPr>
          <p:nvPr/>
        </p:nvCxnSpPr>
        <p:spPr>
          <a:xfrm>
            <a:off x="1939449" y="2678825"/>
            <a:ext cx="782700" cy="446700"/>
          </a:xfrm>
          <a:prstGeom prst="curvedConnector3">
            <a:avLst>
              <a:gd fmla="val 49995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0" name="Google Shape;440;p51"/>
          <p:cNvSpPr/>
          <p:nvPr/>
        </p:nvSpPr>
        <p:spPr>
          <a:xfrm>
            <a:off x="7545100" y="3490775"/>
            <a:ext cx="1043400" cy="456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RP: … </a:t>
            </a:r>
            <a:endParaRPr sz="1000"/>
          </a:p>
        </p:txBody>
      </p:sp>
      <p:sp>
        <p:nvSpPr>
          <p:cNvPr id="441" name="Google Shape;441;p51"/>
          <p:cNvSpPr/>
          <p:nvPr/>
        </p:nvSpPr>
        <p:spPr>
          <a:xfrm>
            <a:off x="7545100" y="4117125"/>
            <a:ext cx="1043400" cy="456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RP: … </a:t>
            </a:r>
            <a:endParaRPr sz="1000"/>
          </a:p>
        </p:txBody>
      </p:sp>
      <p:cxnSp>
        <p:nvCxnSpPr>
          <p:cNvPr id="442" name="Google Shape;442;p51"/>
          <p:cNvCxnSpPr>
            <a:stCxn id="418" idx="2"/>
            <a:endCxn id="428" idx="1"/>
          </p:cNvCxnSpPr>
          <p:nvPr/>
        </p:nvCxnSpPr>
        <p:spPr>
          <a:xfrm flipH="1" rot="-5400000">
            <a:off x="4835675" y="1765542"/>
            <a:ext cx="930600" cy="3888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3" name="Google Shape;443;p51"/>
          <p:cNvCxnSpPr>
            <a:stCxn id="418" idx="2"/>
            <a:endCxn id="429" idx="1"/>
          </p:cNvCxnSpPr>
          <p:nvPr/>
        </p:nvCxnSpPr>
        <p:spPr>
          <a:xfrm flipH="1" rot="-5400000">
            <a:off x="5138075" y="1463142"/>
            <a:ext cx="322200" cy="3852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4" name="Google Shape;444;p51"/>
          <p:cNvCxnSpPr>
            <a:stCxn id="430" idx="3"/>
            <a:endCxn id="440" idx="1"/>
          </p:cNvCxnSpPr>
          <p:nvPr/>
        </p:nvCxnSpPr>
        <p:spPr>
          <a:xfrm>
            <a:off x="7145800" y="3718775"/>
            <a:ext cx="399300" cy="6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5" name="Google Shape;445;p51"/>
          <p:cNvCxnSpPr>
            <a:stCxn id="431" idx="3"/>
            <a:endCxn id="441" idx="1"/>
          </p:cNvCxnSpPr>
          <p:nvPr/>
        </p:nvCxnSpPr>
        <p:spPr>
          <a:xfrm>
            <a:off x="7145800" y="4345125"/>
            <a:ext cx="399300" cy="6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6" name="Google Shape;446;p51"/>
          <p:cNvCxnSpPr>
            <a:stCxn id="419" idx="2"/>
            <a:endCxn id="430" idx="1"/>
          </p:cNvCxnSpPr>
          <p:nvPr/>
        </p:nvCxnSpPr>
        <p:spPr>
          <a:xfrm flipH="1" rot="-5400000">
            <a:off x="5178125" y="3404938"/>
            <a:ext cx="354600" cy="2730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7" name="Google Shape;447;p51"/>
          <p:cNvCxnSpPr>
            <a:stCxn id="419" idx="2"/>
            <a:endCxn id="431" idx="1"/>
          </p:cNvCxnSpPr>
          <p:nvPr/>
        </p:nvCxnSpPr>
        <p:spPr>
          <a:xfrm flipH="1" rot="-5400000">
            <a:off x="4864925" y="3718138"/>
            <a:ext cx="981000" cy="2730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8" name="Google Shape;448;p51"/>
          <p:cNvCxnSpPr/>
          <p:nvPr/>
        </p:nvCxnSpPr>
        <p:spPr>
          <a:xfrm>
            <a:off x="3990950" y="1999282"/>
            <a:ext cx="0" cy="1507500"/>
          </a:xfrm>
          <a:prstGeom prst="straightConnector1">
            <a:avLst/>
          </a:prstGeom>
          <a:noFill/>
          <a:ln cap="flat" cmpd="sng" w="28575">
            <a:solidFill>
              <a:srgbClr val="4A86E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9" name="Google Shape;449;p51"/>
          <p:cNvCxnSpPr/>
          <p:nvPr/>
        </p:nvCxnSpPr>
        <p:spPr>
          <a:xfrm>
            <a:off x="3678800" y="3997153"/>
            <a:ext cx="2700" cy="415200"/>
          </a:xfrm>
          <a:prstGeom prst="straightConnector1">
            <a:avLst/>
          </a:prstGeom>
          <a:noFill/>
          <a:ln cap="flat" cmpd="sng" w="28575">
            <a:solidFill>
              <a:srgbClr val="4A86E8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50" name="Google Shape;450;p51"/>
          <p:cNvSpPr txBox="1"/>
          <p:nvPr/>
        </p:nvSpPr>
        <p:spPr>
          <a:xfrm>
            <a:off x="3765475" y="4051475"/>
            <a:ext cx="794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4A86E8"/>
                </a:solidFill>
              </a:rPr>
              <a:t>Supports</a:t>
            </a:r>
            <a:endParaRPr b="1">
              <a:solidFill>
                <a:srgbClr val="4A86E8"/>
              </a:solidFill>
            </a:endParaRPr>
          </a:p>
        </p:txBody>
      </p:sp>
      <p:sp>
        <p:nvSpPr>
          <p:cNvPr id="451" name="Google Shape;451;p51"/>
          <p:cNvSpPr txBox="1"/>
          <p:nvPr/>
        </p:nvSpPr>
        <p:spPr>
          <a:xfrm>
            <a:off x="5713450" y="4724825"/>
            <a:ext cx="323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https://covid.cd2h.org/domain-teams</a:t>
            </a:r>
            <a:r>
              <a:rPr lang="en"/>
              <a:t> </a:t>
            </a:r>
            <a:endParaRPr/>
          </a:p>
        </p:txBody>
      </p:sp>
      <p:sp>
        <p:nvSpPr>
          <p:cNvPr id="452" name="Google Shape;452;p51"/>
          <p:cNvSpPr/>
          <p:nvPr/>
        </p:nvSpPr>
        <p:spPr>
          <a:xfrm>
            <a:off x="2722075" y="2212775"/>
            <a:ext cx="1098300" cy="4002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Synthetic Validation</a:t>
            </a:r>
            <a:endParaRPr sz="1000"/>
          </a:p>
        </p:txBody>
      </p:sp>
      <p:cxnSp>
        <p:nvCxnSpPr>
          <p:cNvPr id="453" name="Google Shape;453;p51"/>
          <p:cNvCxnSpPr>
            <a:stCxn id="413" idx="3"/>
            <a:endCxn id="452" idx="1"/>
          </p:cNvCxnSpPr>
          <p:nvPr/>
        </p:nvCxnSpPr>
        <p:spPr>
          <a:xfrm>
            <a:off x="1623851" y="1930250"/>
            <a:ext cx="1098300" cy="482700"/>
          </a:xfrm>
          <a:prstGeom prst="curvedConnector3">
            <a:avLst>
              <a:gd fmla="val 49997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52"/>
          <p:cNvSpPr/>
          <p:nvPr/>
        </p:nvSpPr>
        <p:spPr>
          <a:xfrm>
            <a:off x="75" y="0"/>
            <a:ext cx="9144000" cy="851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52"/>
          <p:cNvSpPr txBox="1"/>
          <p:nvPr/>
        </p:nvSpPr>
        <p:spPr>
          <a:xfrm>
            <a:off x="1298125" y="-200"/>
            <a:ext cx="71601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rPr>
              <a:t>Next Steps</a:t>
            </a:r>
            <a:endParaRPr b="1" sz="2400">
              <a:solidFill>
                <a:srgbClr val="F3F3F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60" name="Google Shape;46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0675" y="35925"/>
            <a:ext cx="1372917" cy="7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52"/>
          <p:cNvSpPr txBox="1"/>
          <p:nvPr>
            <p:ph idx="1" type="body"/>
          </p:nvPr>
        </p:nvSpPr>
        <p:spPr>
          <a:xfrm>
            <a:off x="311700" y="933800"/>
            <a:ext cx="5099700" cy="4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Check out the resources discussed today</a:t>
            </a:r>
            <a:br>
              <a:rPr lang="en" sz="1600"/>
            </a:br>
            <a:endParaRPr sz="1600"/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Register (if you haven’t already)</a:t>
            </a:r>
            <a:endParaRPr sz="1600"/>
          </a:p>
          <a:p>
            <a:pPr indent="-330200" lvl="1" marL="9144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u="sng">
                <a:solidFill>
                  <a:schemeClr val="hlink"/>
                </a:solidFill>
                <a:hlinkClick r:id="rId4"/>
              </a:rPr>
              <a:t>https://covid.cd2h.org/for-researchers</a:t>
            </a:r>
            <a:r>
              <a:rPr lang="en" sz="1600"/>
              <a:t> </a:t>
            </a:r>
            <a:endParaRPr sz="1600"/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Visit the N3C website, especially Domain Teams</a:t>
            </a:r>
            <a:endParaRPr sz="1600"/>
          </a:p>
          <a:p>
            <a:pPr indent="-330200" lvl="1" marL="9144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u="sng">
                <a:solidFill>
                  <a:schemeClr val="hlink"/>
                </a:solidFill>
                <a:hlinkClick r:id="rId5"/>
              </a:rPr>
              <a:t>https://covid.cd2h.org/domain-teams</a:t>
            </a:r>
            <a:r>
              <a:rPr lang="en" sz="1600"/>
              <a:t> </a:t>
            </a:r>
            <a:endParaRPr sz="1600"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Access the Enclave and browse around, especially training resources</a:t>
            </a:r>
            <a:br>
              <a:rPr lang="en" sz="1600"/>
            </a:br>
            <a:endParaRPr sz="1600"/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Come back for Orientation Session B, where we’ll introduce analysis techniques and tools for working with N3C data effectively! </a:t>
            </a:r>
            <a:endParaRPr sz="1600"/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462" name="Google Shape;462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3575" y="72447"/>
            <a:ext cx="1109769" cy="508201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52"/>
          <p:cNvSpPr txBox="1"/>
          <p:nvPr/>
        </p:nvSpPr>
        <p:spPr>
          <a:xfrm>
            <a:off x="88475" y="483275"/>
            <a:ext cx="169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A program of NIH’s National Center for Advancing Translational Sciences</a:t>
            </a:r>
            <a:endParaRPr sz="700">
              <a:solidFill>
                <a:srgbClr val="FFFFFF"/>
              </a:solidFill>
            </a:endParaRPr>
          </a:p>
        </p:txBody>
      </p:sp>
      <p:pic>
        <p:nvPicPr>
          <p:cNvPr id="464" name="Google Shape;464;p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07300" y="2642130"/>
            <a:ext cx="3265827" cy="149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