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6" r:id="rId3"/>
    <p:sldId id="257" r:id="rId4"/>
    <p:sldId id="273" r:id="rId5"/>
    <p:sldId id="274" r:id="rId6"/>
    <p:sldId id="275" r:id="rId7"/>
    <p:sldId id="276" r:id="rId8"/>
    <p:sldId id="278" r:id="rId9"/>
    <p:sldId id="27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4EB"/>
    <a:srgbClr val="008000"/>
    <a:srgbClr val="FF00FF"/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msasprod\CORE_Data\Projects\N3C\Vitamin%20D%20Rosen\Paper\final%20tables%20feb%201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msasprod\CORE_Data\Projects\N3C\Vitamin%20D%20Rosen\Paper\final%20tables%20feb%201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msasprod\CORE_Data\Projects\N3C\Vitamin%20D%20Rosen\Paper\final%20tables%20feb%201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baseline="0" dirty="0">
                <a:effectLst/>
              </a:rPr>
              <a:t>Percentage of COVID+ Hospitalized Patients Prescribed Vitamin D by Age </a:t>
            </a:r>
            <a:endParaRPr lang="en-US" sz="1400" b="1" dirty="0">
              <a:effectLst/>
            </a:endParaRPr>
          </a:p>
        </c:rich>
      </c:tx>
      <c:layout>
        <c:manualLayout>
          <c:xMode val="edge"/>
          <c:yMode val="edge"/>
          <c:x val="0.16857270934322344"/>
          <c:y val="5.625044291687335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93560955945992E-2"/>
          <c:y val="0.21346467295018071"/>
          <c:w val="0.85831079777493469"/>
          <c:h val="0.527181365601303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'Table 1'!$F$32</c:f>
              <c:strCache>
                <c:ptCount val="1"/>
                <c:pt idx="0">
                  <c:v>All Patients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'Table 1'!$E$33:$E$37</c:f>
              <c:strCache>
                <c:ptCount val="5"/>
                <c:pt idx="0">
                  <c:v>18-29</c:v>
                </c:pt>
                <c:pt idx="1">
                  <c:v>30-49</c:v>
                </c:pt>
                <c:pt idx="2">
                  <c:v>50-64</c:v>
                </c:pt>
                <c:pt idx="3">
                  <c:v>65-74</c:v>
                </c:pt>
                <c:pt idx="4">
                  <c:v>75 and older</c:v>
                </c:pt>
              </c:strCache>
            </c:strRef>
          </c:cat>
          <c:val>
            <c:numRef>
              <c:f>'Table 1'!$F$33:$F$37</c:f>
              <c:numCache>
                <c:formatCode>0%</c:formatCode>
                <c:ptCount val="5"/>
                <c:pt idx="0">
                  <c:v>0.08</c:v>
                </c:pt>
                <c:pt idx="1">
                  <c:v>0.13</c:v>
                </c:pt>
                <c:pt idx="2">
                  <c:v>0.19</c:v>
                </c:pt>
                <c:pt idx="3">
                  <c:v>0.22</c:v>
                </c:pt>
                <c:pt idx="4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5-4CCE-960C-201E7C08D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532584"/>
        <c:axId val="450532912"/>
      </c:barChart>
      <c:catAx>
        <c:axId val="45053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532912"/>
        <c:crosses val="autoZero"/>
        <c:auto val="1"/>
        <c:lblAlgn val="ctr"/>
        <c:lblOffset val="100"/>
        <c:noMultiLvlLbl val="0"/>
      </c:catAx>
      <c:valAx>
        <c:axId val="45053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532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baseline="0" dirty="0">
                <a:effectLst/>
              </a:rPr>
              <a:t>Percentage of Patients Prescribed </a:t>
            </a:r>
            <a:endParaRPr lang="en-US" sz="1400" b="1" dirty="0">
              <a:effectLst/>
            </a:endParaRPr>
          </a:p>
          <a:p>
            <a:pPr>
              <a:defRPr sz="1200" b="1">
                <a:solidFill>
                  <a:schemeClr val="tx1"/>
                </a:solidFill>
              </a:defRPr>
            </a:pPr>
            <a:r>
              <a:rPr lang="en-US" sz="1400" b="1" i="0" baseline="0" dirty="0">
                <a:effectLst/>
              </a:rPr>
              <a:t>Vitamin D by </a:t>
            </a:r>
            <a:r>
              <a:rPr lang="en-US" sz="1400" b="1" i="0" baseline="0" dirty="0" err="1">
                <a:effectLst/>
              </a:rPr>
              <a:t>Charlson</a:t>
            </a:r>
            <a:r>
              <a:rPr lang="en-US" sz="1400" b="1" i="0" baseline="0" dirty="0">
                <a:effectLst/>
              </a:rPr>
              <a:t> Comorbidity Index </a:t>
            </a:r>
            <a:endParaRPr lang="en-US" sz="1400" b="1" dirty="0">
              <a:effectLst/>
            </a:endParaRPr>
          </a:p>
        </c:rich>
      </c:tx>
      <c:layout>
        <c:manualLayout>
          <c:xMode val="edge"/>
          <c:yMode val="edge"/>
          <c:x val="0.1222751015847837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3655043967403156E-2"/>
          <c:y val="0.23627492467891334"/>
          <c:w val="0.82877979559062376"/>
          <c:h val="0.44827014307783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'Table 1'!$F$56</c:f>
              <c:strCache>
                <c:ptCount val="1"/>
                <c:pt idx="0">
                  <c:v>All Patients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'Table 1'!$E$57:$E$60</c:f>
              <c:strCach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 or more</c:v>
                </c:pt>
              </c:strCache>
            </c:strRef>
          </c:cat>
          <c:val>
            <c:numRef>
              <c:f>'Table 1'!$F$57:$F$60</c:f>
              <c:numCache>
                <c:formatCode>0%</c:formatCode>
                <c:ptCount val="4"/>
                <c:pt idx="0">
                  <c:v>0.14000000000000001</c:v>
                </c:pt>
                <c:pt idx="1">
                  <c:v>0.18</c:v>
                </c:pt>
                <c:pt idx="2">
                  <c:v>0.21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C-4203-A98A-AB54F7FDE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257776"/>
        <c:axId val="455258432"/>
      </c:barChart>
      <c:catAx>
        <c:axId val="45525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58432"/>
        <c:crosses val="autoZero"/>
        <c:auto val="1"/>
        <c:lblAlgn val="ctr"/>
        <c:lblOffset val="100"/>
        <c:noMultiLvlLbl val="0"/>
      </c:catAx>
      <c:valAx>
        <c:axId val="45525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5777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chemeClr val="tx1"/>
                </a:solidFill>
              </a:rPr>
              <a:t>Percentage of Patients Prescribed Vitamin D by Quarter/Year of Hospital</a:t>
            </a:r>
            <a:r>
              <a:rPr lang="en-US" b="1" baseline="0" dirty="0" smtClean="0">
                <a:solidFill>
                  <a:schemeClr val="tx1"/>
                </a:solidFill>
              </a:rPr>
              <a:t> Admission</a:t>
            </a:r>
            <a:endParaRPr lang="en-US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174212545543165"/>
          <c:y val="0.28327230978648799"/>
          <c:w val="0.85367458707844124"/>
          <c:h val="0.513911156954171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3.0658007088262169E-2"/>
                  <c:y val="-4.8479035848066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C05-43A5-9B53-0331FE1E8E81}"/>
                </c:ext>
              </c:extLst>
            </c:dLbl>
            <c:dLbl>
              <c:idx val="4"/>
              <c:layout>
                <c:manualLayout>
                  <c:x val="-4.153206981576394E-2"/>
                  <c:y val="-5.35861135741702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C05-43A5-9B53-0331FE1E8E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'Table 1'!$E$81:$E$87</c:f>
              <c:strCache>
                <c:ptCount val="7"/>
                <c:pt idx="0">
                  <c:v>2020 Q1</c:v>
                </c:pt>
                <c:pt idx="1">
                  <c:v>2020 Q2</c:v>
                </c:pt>
                <c:pt idx="2">
                  <c:v>2020 Q3</c:v>
                </c:pt>
                <c:pt idx="3">
                  <c:v>2020 Q4</c:v>
                </c:pt>
                <c:pt idx="4">
                  <c:v>2021 Q1</c:v>
                </c:pt>
                <c:pt idx="5">
                  <c:v>2021 Q2</c:v>
                </c:pt>
                <c:pt idx="6">
                  <c:v>2021 Q3</c:v>
                </c:pt>
              </c:strCache>
            </c:strRef>
          </c:cat>
          <c:val>
            <c:numRef>
              <c:f>'Table 1'!$F$81:$F$87</c:f>
              <c:numCache>
                <c:formatCode>0%</c:formatCode>
                <c:ptCount val="7"/>
                <c:pt idx="0">
                  <c:v>0.11</c:v>
                </c:pt>
                <c:pt idx="1">
                  <c:v>0.14000000000000001</c:v>
                </c:pt>
                <c:pt idx="2">
                  <c:v>0.16</c:v>
                </c:pt>
                <c:pt idx="3">
                  <c:v>0.21</c:v>
                </c:pt>
                <c:pt idx="4">
                  <c:v>0.21</c:v>
                </c:pt>
                <c:pt idx="5">
                  <c:v>0.2</c:v>
                </c:pt>
                <c:pt idx="6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5-43A5-9B53-0331FE1E8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264336"/>
        <c:axId val="455265320"/>
      </c:lineChart>
      <c:catAx>
        <c:axId val="45526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65320"/>
        <c:crosses val="autoZero"/>
        <c:auto val="1"/>
        <c:lblAlgn val="ctr"/>
        <c:lblOffset val="100"/>
        <c:noMultiLvlLbl val="0"/>
      </c:catAx>
      <c:valAx>
        <c:axId val="45526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6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1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9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71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1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8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7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7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4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9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A1743-5417-4DBE-A4D6-2BE7B4524F0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6020A-FFEC-4B17-A75B-E4175509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-2" y="15120"/>
            <a:ext cx="12192001" cy="6827760"/>
            <a:chOff x="-2" y="15120"/>
            <a:chExt cx="12192001" cy="682776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B3B624C-45B2-FF41-9EC7-9AF2F5A14582}"/>
                </a:ext>
              </a:extLst>
            </p:cNvPr>
            <p:cNvSpPr txBox="1"/>
            <p:nvPr/>
          </p:nvSpPr>
          <p:spPr>
            <a:xfrm>
              <a:off x="1094406" y="15120"/>
              <a:ext cx="1000318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Gotham" pitchFamily="2" charset="77"/>
                </a:rPr>
                <a:t>IDeA-CTR N3C Investigator Engagement Event: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Gotham" pitchFamily="2" charset="77"/>
                </a:rPr>
                <a:t>Jumpstarting Access to Clinical Data </a:t>
              </a:r>
              <a:b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Gotham" pitchFamily="2" charset="77"/>
                </a:rPr>
              </a:b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Gotham" pitchFamily="2" charset="77"/>
                </a:rPr>
                <a:t>for COVID-19 Research</a:t>
              </a:r>
              <a:endPara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F9D5AC7-DBA5-F245-BE97-B269E943B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2966" y="340844"/>
              <a:ext cx="2064700" cy="825879"/>
            </a:xfrm>
            <a:prstGeom prst="rect">
              <a:avLst/>
            </a:prstGeom>
          </p:spPr>
        </p:pic>
        <p:pic>
          <p:nvPicPr>
            <p:cNvPr id="27" name="Picture 4" descr="National COVID Cohort Collaborative (N3C) | N3C">
              <a:extLst>
                <a:ext uri="{FF2B5EF4-FFF2-40B4-BE49-F238E27FC236}">
                  <a16:creationId xmlns:a16="http://schemas.microsoft.com/office/drawing/2014/main" id="{BB1F1573-DB83-C846-8B9F-9470D6889E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4329" y="276824"/>
              <a:ext cx="2064700" cy="945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4175FB-008C-6841-8D3E-C87C12D6BF4C}"/>
                </a:ext>
              </a:extLst>
            </p:cNvPr>
            <p:cNvSpPr/>
            <p:nvPr/>
          </p:nvSpPr>
          <p:spPr>
            <a:xfrm>
              <a:off x="-2" y="1461670"/>
              <a:ext cx="12192001" cy="551471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Thursday, February 17, 2022 | 2:00-5:00 PM EST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07D2F14-2C96-174F-8F4A-235267311698}"/>
                </a:ext>
              </a:extLst>
            </p:cNvPr>
            <p:cNvSpPr/>
            <p:nvPr/>
          </p:nvSpPr>
          <p:spPr>
            <a:xfrm>
              <a:off x="-2" y="2006727"/>
              <a:ext cx="12191956" cy="494437"/>
            </a:xfrm>
            <a:prstGeom prst="rect">
              <a:avLst/>
            </a:prstGeom>
            <a:solidFill>
              <a:srgbClr val="70AD47">
                <a:lumMod val="75000"/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CTR N3C Studies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78C1404-6B79-1148-98AD-228E8F32AB6A}"/>
                </a:ext>
              </a:extLst>
            </p:cNvPr>
            <p:cNvSpPr/>
            <p:nvPr/>
          </p:nvSpPr>
          <p:spPr>
            <a:xfrm>
              <a:off x="0" y="5714236"/>
              <a:ext cx="12191956" cy="45719"/>
            </a:xfrm>
            <a:prstGeom prst="rect">
              <a:avLst/>
            </a:prstGeom>
            <a:solidFill>
              <a:srgbClr val="E7E6E6">
                <a:lumMod val="25000"/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247B2D-C4F6-BF42-94D9-688AFCD760F5}"/>
                </a:ext>
              </a:extLst>
            </p:cNvPr>
            <p:cNvSpPr txBox="1"/>
            <p:nvPr/>
          </p:nvSpPr>
          <p:spPr>
            <a:xfrm>
              <a:off x="956357" y="2688644"/>
              <a:ext cx="9984259" cy="2831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</a:rPr>
                <a:t>Association of Vitamin D Prescribing and Clinical Outcomes in Adults Hospitalized with COVID-19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Kimberly Murray, MPP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Senior Research Analyst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Maine Medical Center Research Institute</a:t>
              </a:r>
            </a:p>
          </p:txBody>
        </p:sp>
        <p:pic>
          <p:nvPicPr>
            <p:cNvPr id="32" name="Picture 31" descr="Logo&#10;&#10;Description automatically generated">
              <a:extLst>
                <a:ext uri="{FF2B5EF4-FFF2-40B4-BE49-F238E27FC236}">
                  <a16:creationId xmlns:a16="http://schemas.microsoft.com/office/drawing/2014/main" id="{F311EBA7-F6A4-8B45-B766-EC744D3C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34" y="5888861"/>
              <a:ext cx="1319016" cy="391787"/>
            </a:xfrm>
            <a:prstGeom prst="rect">
              <a:avLst/>
            </a:prstGeom>
          </p:spPr>
        </p:pic>
        <p:pic>
          <p:nvPicPr>
            <p:cNvPr id="33" name="Picture 32" descr="Logo&#10;&#10;Description automatically generated">
              <a:extLst>
                <a:ext uri="{FF2B5EF4-FFF2-40B4-BE49-F238E27FC236}">
                  <a16:creationId xmlns:a16="http://schemas.microsoft.com/office/drawing/2014/main" id="{61A7170D-B689-0B45-BF67-9AE01B0CA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9883" y="5853210"/>
              <a:ext cx="1055270" cy="570764"/>
            </a:xfrm>
            <a:prstGeom prst="rect">
              <a:avLst/>
            </a:prstGeom>
          </p:spPr>
        </p:pic>
        <p:pic>
          <p:nvPicPr>
            <p:cNvPr id="34" name="Picture 33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AD6C6F81-ED49-334F-A0E6-3B55BE2DB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3084" y="6280931"/>
              <a:ext cx="1319019" cy="561949"/>
            </a:xfrm>
            <a:prstGeom prst="rect">
              <a:avLst/>
            </a:prstGeom>
          </p:spPr>
        </p:pic>
        <p:pic>
          <p:nvPicPr>
            <p:cNvPr id="35" name="Picture 34" descr="Logo&#10;&#10;Description automatically generated">
              <a:extLst>
                <a:ext uri="{FF2B5EF4-FFF2-40B4-BE49-F238E27FC236}">
                  <a16:creationId xmlns:a16="http://schemas.microsoft.com/office/drawing/2014/main" id="{3D87082C-EB90-4B4F-96B7-EAD31622F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69063" y="5856263"/>
              <a:ext cx="859784" cy="571777"/>
            </a:xfrm>
            <a:prstGeom prst="rect">
              <a:avLst/>
            </a:prstGeom>
          </p:spPr>
        </p:pic>
        <p:pic>
          <p:nvPicPr>
            <p:cNvPr id="36" name="Picture 8">
              <a:extLst>
                <a:ext uri="{FF2B5EF4-FFF2-40B4-BE49-F238E27FC236}">
                  <a16:creationId xmlns:a16="http://schemas.microsoft.com/office/drawing/2014/main" id="{D0181A5A-6331-B54B-8D9E-125BEB10FC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" r="54372"/>
            <a:stretch/>
          </p:blipFill>
          <p:spPr bwMode="auto">
            <a:xfrm>
              <a:off x="5157647" y="6375797"/>
              <a:ext cx="1287247" cy="37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D2B7E22-91E7-334A-8F5D-CA2309D89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13794" y="6324389"/>
              <a:ext cx="1055269" cy="481906"/>
            </a:xfrm>
            <a:prstGeom prst="rect">
              <a:avLst/>
            </a:prstGeom>
          </p:spPr>
        </p:pic>
        <p:pic>
          <p:nvPicPr>
            <p:cNvPr id="38" name="Picture 6" descr="Mississippi Center for Clinical and Translational Research - Center for  Research Evaluation">
              <a:extLst>
                <a:ext uri="{FF2B5EF4-FFF2-40B4-BE49-F238E27FC236}">
                  <a16:creationId xmlns:a16="http://schemas.microsoft.com/office/drawing/2014/main" id="{58DA092C-9A04-C749-B364-10971CF0D0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944" b="32876"/>
            <a:stretch/>
          </p:blipFill>
          <p:spPr bwMode="auto">
            <a:xfrm>
              <a:off x="6014686" y="5884538"/>
              <a:ext cx="1757775" cy="435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92F21B11-A13B-7B40-B994-A92750096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83577" y="6431037"/>
              <a:ext cx="1757775" cy="280496"/>
            </a:xfrm>
            <a:prstGeom prst="rect">
              <a:avLst/>
            </a:prstGeom>
          </p:spPr>
        </p:pic>
        <p:pic>
          <p:nvPicPr>
            <p:cNvPr id="40" name="Picture 3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7BECBEE-F51C-8F4C-B528-375F7894C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456421" y="5921532"/>
              <a:ext cx="1730381" cy="419237"/>
            </a:xfrm>
            <a:prstGeom prst="rect">
              <a:avLst/>
            </a:prstGeom>
          </p:spPr>
        </p:pic>
        <p:pic>
          <p:nvPicPr>
            <p:cNvPr id="41" name="Picture 40" descr="Logo, company name&#10;&#10;Description automatically generated">
              <a:extLst>
                <a:ext uri="{FF2B5EF4-FFF2-40B4-BE49-F238E27FC236}">
                  <a16:creationId xmlns:a16="http://schemas.microsoft.com/office/drawing/2014/main" id="{89E7113A-6C43-6B47-87F8-F104BFB99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981235" y="5853210"/>
              <a:ext cx="1032350" cy="795465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DE850A6-8839-6743-A21E-AC333270D3A5}"/>
                </a:ext>
              </a:extLst>
            </p:cNvPr>
            <p:cNvSpPr/>
            <p:nvPr/>
          </p:nvSpPr>
          <p:spPr>
            <a:xfrm>
              <a:off x="10850293" y="6548921"/>
              <a:ext cx="12942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</a:rPr>
                <a:t>U54GM104942-06S4</a:t>
              </a:r>
            </a:p>
          </p:txBody>
        </p:sp>
        <p:pic>
          <p:nvPicPr>
            <p:cNvPr id="43" name="Picture 4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B0A41638-862B-0D42-A6B4-49046BA30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880036" y="6292086"/>
              <a:ext cx="859785" cy="4738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19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0403" y="251461"/>
            <a:ext cx="6183101" cy="1801784"/>
          </a:xfrm>
        </p:spPr>
        <p:txBody>
          <a:bodyPr>
            <a:normAutofit/>
          </a:bodyPr>
          <a:lstStyle/>
          <a:p>
            <a:r>
              <a:rPr lang="en-US" sz="3200" b="1" dirty="0"/>
              <a:t>Association of Vitamin D Prescribing and Clinical Outcomes in Adults Hospitalized with COVID-19</a:t>
            </a:r>
            <a:endParaRPr lang="en-US" sz="32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42611" y="2626822"/>
            <a:ext cx="5394960" cy="344146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Kim Murray, MPP</a:t>
            </a:r>
            <a:endParaRPr lang="en-US" sz="1800" baseline="300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Kathleen M. Fairfield, MD, </a:t>
            </a:r>
            <a:r>
              <a:rPr lang="en-US" sz="1800" dirty="0" err="1"/>
              <a:t>DrPH</a:t>
            </a:r>
            <a:endParaRPr lang="en-US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Jerrod </a:t>
            </a:r>
            <a:r>
              <a:rPr lang="en-US" sz="1800" dirty="0" err="1"/>
              <a:t>Anzalone</a:t>
            </a:r>
            <a:r>
              <a:rPr lang="en-US" sz="1800" dirty="0"/>
              <a:t>, MS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Will Beasley, PhD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Maryam </a:t>
            </a:r>
            <a:r>
              <a:rPr lang="en-US" sz="1800" dirty="0" err="1"/>
              <a:t>Khodaverdi</a:t>
            </a:r>
            <a:r>
              <a:rPr lang="en-US" sz="1800" dirty="0"/>
              <a:t>, MS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Sally Hodder, MD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Jeremy Harper, MS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Susan </a:t>
            </a:r>
            <a:r>
              <a:rPr lang="en-US" sz="1800" dirty="0" err="1"/>
              <a:t>Santangelo</a:t>
            </a:r>
            <a:r>
              <a:rPr lang="en-US" sz="1800" dirty="0"/>
              <a:t>, ScD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Clifford J. Rosen, MD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1" r="20513" b="-1"/>
          <a:stretch/>
        </p:blipFill>
        <p:spPr>
          <a:xfrm>
            <a:off x="0" y="0"/>
            <a:ext cx="5451234" cy="68697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6027" y="2240690"/>
            <a:ext cx="474784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561" y="3602038"/>
            <a:ext cx="4517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tates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nsortium for Clinical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665615" y="5677592"/>
            <a:ext cx="2748952" cy="50707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February 17, 2022</a:t>
            </a:r>
          </a:p>
        </p:txBody>
      </p:sp>
    </p:spTree>
    <p:extLst>
      <p:ext uri="{BB962C8B-B14F-4D97-AF65-F5344CB8AC3E}">
        <p14:creationId xmlns:p14="http://schemas.microsoft.com/office/powerpoint/2010/main" val="130458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7970"/>
            <a:ext cx="12129856" cy="76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78" y="6097405"/>
            <a:ext cx="1759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010" y="70620"/>
            <a:ext cx="2752898" cy="85621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  <a:ea typeface="+mn-ea"/>
                <a:cs typeface="+mn-cs"/>
              </a:rPr>
              <a:t>Background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3381" y="6473371"/>
            <a:ext cx="3977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  <a:r>
              <a:rPr lang="en-US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Consortium for Clinical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" y="1019211"/>
            <a:ext cx="4786537" cy="4816323"/>
          </a:xfrm>
        </p:spPr>
        <p:txBody>
          <a:bodyPr>
            <a:normAutofit/>
          </a:bodyPr>
          <a:lstStyle/>
          <a:p>
            <a:r>
              <a:rPr lang="en-US" sz="2200" dirty="0"/>
              <a:t>Vitamin D is known to have complex effects on immunity including:</a:t>
            </a:r>
          </a:p>
          <a:p>
            <a:pPr lvl="1"/>
            <a:r>
              <a:rPr lang="en-US" sz="1800" dirty="0"/>
              <a:t>activating innate immunity in an autocrine manner </a:t>
            </a:r>
          </a:p>
          <a:p>
            <a:pPr lvl="1"/>
            <a:r>
              <a:rPr lang="en-US" sz="1800" dirty="0"/>
              <a:t>reduces the overactive immune response, which may be relevant in the cytokine storm observed in severe infections</a:t>
            </a:r>
          </a:p>
          <a:p>
            <a:pPr lvl="1"/>
            <a:r>
              <a:rPr lang="en-US" sz="1800" dirty="0"/>
              <a:t>Vitamin D deficiency is associated with auto-immunity</a:t>
            </a:r>
          </a:p>
          <a:p>
            <a:r>
              <a:rPr lang="en-US" sz="2200" dirty="0"/>
              <a:t>Smaller studies examining the relationship between clinical outcomes from COVID-19 and vitamin D have produced variable results, although larger clinical trials are pending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4" b="1157"/>
          <a:stretch/>
        </p:blipFill>
        <p:spPr>
          <a:xfrm>
            <a:off x="4984657" y="6088743"/>
            <a:ext cx="7207343" cy="7692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5556" y="194729"/>
            <a:ext cx="5767575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Objectives</a:t>
            </a:r>
          </a:p>
          <a:p>
            <a:pPr algn="ctr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examine the relationship between </a:t>
            </a:r>
            <a:r>
              <a:rPr lang="en-US" dirty="0" smtClean="0"/>
              <a:t>Vitamin D treatment on three </a:t>
            </a:r>
            <a:r>
              <a:rPr lang="en-US" dirty="0"/>
              <a:t>COVID-19 outcomes: </a:t>
            </a:r>
          </a:p>
          <a:p>
            <a:endParaRPr lang="en-US" dirty="0"/>
          </a:p>
          <a:p>
            <a:pPr marL="1257300" lvl="2" indent="-342900">
              <a:buFont typeface="+mj-lt"/>
              <a:buAutoNum type="arabicPeriod"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Death or referral to hospice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Length of stay greater than 5 days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Mechanical Ventilation or ECMO</a:t>
            </a:r>
            <a:endParaRPr lang="en-US" dirty="0"/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US" sz="3200" b="1" dirty="0">
                <a:cs typeface="Arial" panose="020B0604020202020204" pitchFamily="34" charset="0"/>
              </a:rPr>
              <a:t>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158,900 </a:t>
            </a:r>
            <a:r>
              <a:rPr lang="en-US" dirty="0"/>
              <a:t>adult patients hospitalized for COVID-19</a:t>
            </a:r>
          </a:p>
          <a:p>
            <a:pPr marL="12001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Jan 1, 2020 – July 31,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Vitamin D prescribing was identified using all available names for vitamin D and its derivatives.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Patient characteristics were examined in relationship to vitamin D receipt, including age, sex, race, BMI, and </a:t>
            </a:r>
            <a:r>
              <a:rPr lang="en-US" dirty="0" err="1"/>
              <a:t>Charlson</a:t>
            </a:r>
            <a:r>
              <a:rPr lang="en-US" dirty="0"/>
              <a:t> Comorbidity Index, and rural or urban residence (using RUCA codes)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62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7970"/>
            <a:ext cx="12129856" cy="76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78" y="6097405"/>
            <a:ext cx="1759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1277" y="110732"/>
            <a:ext cx="2268255" cy="61047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3381" y="6473371"/>
            <a:ext cx="3977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  <a:r>
              <a:rPr lang="en-US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Consortium for Clinical Research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4" b="1157"/>
          <a:stretch/>
        </p:blipFill>
        <p:spPr>
          <a:xfrm>
            <a:off x="4984657" y="6088743"/>
            <a:ext cx="7207343" cy="769257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35888"/>
              </p:ext>
            </p:extLst>
          </p:nvPr>
        </p:nvGraphicFramePr>
        <p:xfrm>
          <a:off x="6492493" y="830121"/>
          <a:ext cx="4191669" cy="225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481605"/>
              </p:ext>
            </p:extLst>
          </p:nvPr>
        </p:nvGraphicFramePr>
        <p:xfrm>
          <a:off x="1221047" y="3429101"/>
          <a:ext cx="3923816" cy="2488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499210"/>
              </p:ext>
            </p:extLst>
          </p:nvPr>
        </p:nvGraphicFramePr>
        <p:xfrm>
          <a:off x="6575367" y="3707751"/>
          <a:ext cx="4630189" cy="1750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0573">
                  <a:extLst>
                    <a:ext uri="{9D8B030D-6E8A-4147-A177-3AD203B41FA5}">
                      <a16:colId xmlns:a16="http://schemas.microsoft.com/office/drawing/2014/main" val="3339235783"/>
                    </a:ext>
                  </a:extLst>
                </a:gridCol>
                <a:gridCol w="1185902">
                  <a:extLst>
                    <a:ext uri="{9D8B030D-6E8A-4147-A177-3AD203B41FA5}">
                      <a16:colId xmlns:a16="http://schemas.microsoft.com/office/drawing/2014/main" val="3109581980"/>
                    </a:ext>
                  </a:extLst>
                </a:gridCol>
                <a:gridCol w="1513714">
                  <a:extLst>
                    <a:ext uri="{9D8B030D-6E8A-4147-A177-3AD203B41FA5}">
                      <a16:colId xmlns:a16="http://schemas.microsoft.com/office/drawing/2014/main" val="449341111"/>
                    </a:ext>
                  </a:extLst>
                </a:gridCol>
              </a:tblGrid>
              <a:tr h="478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  OUTCOME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All</a:t>
                      </a:r>
                      <a:r>
                        <a:rPr lang="en-US" sz="1200" b="1" u="none" strike="noStrike" baseline="0" dirty="0">
                          <a:effectLst/>
                        </a:rPr>
                        <a:t> Patients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% Prescribed </a:t>
                      </a:r>
                    </a:p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Vitamin 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75641"/>
                  </a:ext>
                </a:extLst>
              </a:tr>
              <a:tr h="3900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Death/Referral to hospice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16903 (11%)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3666 (21%)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 anchor="ctr"/>
                </a:tc>
                <a:extLst>
                  <a:ext uri="{0D108BD9-81ED-4DB2-BD59-A6C34878D82A}">
                    <a16:rowId xmlns:a16="http://schemas.microsoft.com/office/drawing/2014/main" val="737401679"/>
                  </a:ext>
                </a:extLst>
              </a:tr>
              <a:tr h="4031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Length of stay &gt; 5 days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75784 (48%)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17386 (23%)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 anchor="ctr"/>
                </a:tc>
                <a:extLst>
                  <a:ext uri="{0D108BD9-81ED-4DB2-BD59-A6C34878D82A}">
                    <a16:rowId xmlns:a16="http://schemas.microsoft.com/office/drawing/2014/main" val="1497876591"/>
                  </a:ext>
                </a:extLst>
              </a:tr>
              <a:tr h="478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Mechanical Ventilation/ECMO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20428 (13%)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  4900 (24%)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1450" marR="9525" marT="9525" marB="0" anchor="ctr"/>
                </a:tc>
                <a:extLst>
                  <a:ext uri="{0D108BD9-81ED-4DB2-BD59-A6C34878D82A}">
                    <a16:rowId xmlns:a16="http://schemas.microsoft.com/office/drawing/2014/main" val="1769032898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764145" y="3300530"/>
            <a:ext cx="364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Patient Outcomes by </a:t>
            </a:r>
            <a:r>
              <a:rPr lang="en-US" sz="1400" b="1" dirty="0" smtClean="0"/>
              <a:t>Vitamin D Treatment</a:t>
            </a:r>
            <a:endParaRPr lang="en-US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4798" y="820761"/>
            <a:ext cx="39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872" y="3423641"/>
            <a:ext cx="39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64928" y="830121"/>
            <a:ext cx="39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7280" y="3293141"/>
            <a:ext cx="39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8384432"/>
              </p:ext>
            </p:extLst>
          </p:nvPr>
        </p:nvGraphicFramePr>
        <p:xfrm>
          <a:off x="953182" y="793753"/>
          <a:ext cx="4671667" cy="248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56587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7970"/>
            <a:ext cx="12129856" cy="76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78" y="6097405"/>
            <a:ext cx="1759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5784" y="60918"/>
            <a:ext cx="6463885" cy="13509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Odds of Study Outcomes </a:t>
            </a:r>
            <a:br>
              <a:rPr lang="en-US" sz="3200" b="1" dirty="0">
                <a:latin typeface="+mn-lt"/>
                <a:cs typeface="Arial" panose="020B0604020202020204" pitchFamily="34" charset="0"/>
              </a:rPr>
            </a:br>
            <a:r>
              <a:rPr lang="en-US" sz="3200" b="1" dirty="0">
                <a:latin typeface="+mn-lt"/>
                <a:cs typeface="Arial" panose="020B0604020202020204" pitchFamily="34" charset="0"/>
              </a:rPr>
              <a:t>According to </a:t>
            </a:r>
            <a:r>
              <a:rPr lang="en-US" sz="3200" b="1" dirty="0" smtClean="0">
                <a:latin typeface="+mn-lt"/>
                <a:cs typeface="Arial" panose="020B0604020202020204" pitchFamily="34" charset="0"/>
              </a:rPr>
              <a:t>Treatment of Vitamin D: Full Cohort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381" y="6473371"/>
            <a:ext cx="3977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  <a:r>
              <a:rPr lang="en-US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Consortium for Clinical Research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4" b="1157"/>
          <a:stretch/>
        </p:blipFill>
        <p:spPr>
          <a:xfrm>
            <a:off x="4984657" y="6088743"/>
            <a:ext cx="7207343" cy="7692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7272" y="1336162"/>
            <a:ext cx="27478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Results from Multivariable logistic regression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models (N=158,900)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Covariates: 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Sex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data submitter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time period (year/quarter of diagnosis)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BMI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CCI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vitamin 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treatment,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RUCA code (urban/rural residence)</a:t>
            </a:r>
          </a:p>
          <a:p>
            <a:endParaRPr lang="en-US" sz="16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3753296" y="1692581"/>
            <a:ext cx="7834244" cy="3695294"/>
            <a:chOff x="3453483" y="1902577"/>
            <a:chExt cx="7880419" cy="369529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3483" y="1931579"/>
              <a:ext cx="6313724" cy="3156862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6453473" y="5259317"/>
              <a:ext cx="34802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Adjusted Odds Ratios (95% CI)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67207" y="2339409"/>
              <a:ext cx="12887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1.11 (1.07-1.16)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67206" y="1902577"/>
              <a:ext cx="15666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AOR (95% CI)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767207" y="2743200"/>
              <a:ext cx="1183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767208" y="3249672"/>
              <a:ext cx="12887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1.79 (1.74-1.84)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767207" y="4124708"/>
              <a:ext cx="12887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1.50 (1.44-1.56)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6375748" y="4809995"/>
              <a:ext cx="33914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9892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7970"/>
            <a:ext cx="12129856" cy="76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78" y="6097405"/>
            <a:ext cx="1759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047" y="298400"/>
            <a:ext cx="8520546" cy="130251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Odds of Death or Referral to Hospice</a:t>
            </a:r>
            <a:br>
              <a:rPr lang="en-US" sz="3200" b="1" dirty="0">
                <a:latin typeface="+mn-lt"/>
                <a:cs typeface="Arial" panose="020B0604020202020204" pitchFamily="34" charset="0"/>
              </a:rPr>
            </a:br>
            <a:r>
              <a:rPr lang="en-US" sz="3200" b="1" dirty="0">
                <a:latin typeface="+mn-lt"/>
                <a:cs typeface="Arial" panose="020B0604020202020204" pitchFamily="34" charset="0"/>
              </a:rPr>
              <a:t>According to </a:t>
            </a:r>
            <a:r>
              <a:rPr lang="en-US" sz="3200" b="1" dirty="0" smtClean="0">
                <a:latin typeface="+mn-lt"/>
                <a:cs typeface="Arial" panose="020B0604020202020204" pitchFamily="34" charset="0"/>
              </a:rPr>
              <a:t>Treatment </a:t>
            </a:r>
            <a:r>
              <a:rPr lang="en-US" sz="3200" b="1" dirty="0">
                <a:latin typeface="+mn-lt"/>
                <a:cs typeface="Arial" panose="020B0604020202020204" pitchFamily="34" charset="0"/>
              </a:rPr>
              <a:t>of Vitamin D: Sub-Analysis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3381" y="6473371"/>
            <a:ext cx="3977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  <a:r>
              <a:rPr lang="en-US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Consortium for Clinical Research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4" b="1157"/>
          <a:stretch/>
        </p:blipFill>
        <p:spPr>
          <a:xfrm>
            <a:off x="4984657" y="6088743"/>
            <a:ext cx="7207343" cy="7692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1041" y="1847435"/>
            <a:ext cx="38175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Inclusion Criteria for Severe Patients: (N=81,446)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Death or referral to hospice (N=16,908)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Length of stay &gt; 5 days (N=75,784)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Mechanical ventilation or ECMO (N=20,428)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94036" y="2046097"/>
            <a:ext cx="5489437" cy="2803858"/>
            <a:chOff x="5237018" y="1934398"/>
            <a:chExt cx="5489437" cy="2803858"/>
          </a:xfrm>
        </p:grpSpPr>
        <p:grpSp>
          <p:nvGrpSpPr>
            <p:cNvPr id="15" name="Group 14"/>
            <p:cNvGrpSpPr/>
            <p:nvPr/>
          </p:nvGrpSpPr>
          <p:grpSpPr>
            <a:xfrm>
              <a:off x="5237018" y="2006526"/>
              <a:ext cx="4172990" cy="2731730"/>
              <a:chOff x="5322912" y="1923398"/>
              <a:chExt cx="4677299" cy="3022985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6733309" y="4607829"/>
                <a:ext cx="32669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Adjusted Odds Ratios (95% CI)</a:t>
                </a: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2912" y="1923398"/>
                <a:ext cx="3796844" cy="2531229"/>
              </a:xfrm>
              <a:prstGeom prst="rect">
                <a:avLst/>
              </a:prstGeom>
            </p:spPr>
          </p:pic>
          <p:cxnSp>
            <p:nvCxnSpPr>
              <p:cNvPr id="11" name="Straight Connector 10"/>
              <p:cNvCxnSpPr/>
              <p:nvPr/>
            </p:nvCxnSpPr>
            <p:spPr>
              <a:xfrm flipH="1">
                <a:off x="6724996" y="1923398"/>
                <a:ext cx="8313" cy="253122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724996" y="4454627"/>
                <a:ext cx="260188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9168939" y="2405254"/>
              <a:ext cx="12811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1.11 (1.07-1.16)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168939" y="1934398"/>
              <a:ext cx="15575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AOR (95% CI)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68939" y="3346966"/>
              <a:ext cx="12811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0.90 (0.86-0.94)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2601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7970"/>
            <a:ext cx="12129856" cy="76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78" y="6097405"/>
            <a:ext cx="1759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330" y="382136"/>
            <a:ext cx="8615887" cy="7724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>
                <a:latin typeface="+mn-lt"/>
                <a:cs typeface="Arial" panose="020B0604020202020204" pitchFamily="34" charset="0"/>
              </a:rPr>
              <a:t>Kaplan-Meier Curves for </a:t>
            </a:r>
            <a:r>
              <a:rPr lang="en-US" sz="3200" b="1" dirty="0">
                <a:latin typeface="+mn-lt"/>
                <a:cs typeface="Arial" panose="020B0604020202020204" pitchFamily="34" charset="0"/>
              </a:rPr>
              <a:t>Patients with </a:t>
            </a:r>
            <a:r>
              <a:rPr lang="en-US" sz="3200" b="1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en-US" sz="3200" b="1" dirty="0" smtClean="0">
                <a:latin typeface="+mn-lt"/>
                <a:cs typeface="Arial" panose="020B0604020202020204" pitchFamily="34" charset="0"/>
              </a:rPr>
            </a:br>
            <a:r>
              <a:rPr lang="en-US" sz="3200" b="1" dirty="0" smtClean="0">
                <a:latin typeface="+mn-lt"/>
                <a:cs typeface="Arial" panose="020B0604020202020204" pitchFamily="34" charset="0"/>
              </a:rPr>
              <a:t>Severe Outcomes by Age and Vitamin D Treatment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381" y="6473371"/>
            <a:ext cx="3977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  <a:r>
              <a:rPr lang="en-US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Consortium for Clinical Research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4" b="1157"/>
          <a:stretch/>
        </p:blipFill>
        <p:spPr>
          <a:xfrm>
            <a:off x="4984657" y="6088743"/>
            <a:ext cx="7207343" cy="7692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550" y="1173981"/>
            <a:ext cx="6565541" cy="46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9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7970"/>
            <a:ext cx="12129856" cy="76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78" y="6097405"/>
            <a:ext cx="1759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034" y="357447"/>
            <a:ext cx="2268255" cy="75156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3381" y="6473371"/>
            <a:ext cx="3977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  <a:r>
              <a:rPr lang="en-US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Consortium for Clinical Research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4" b="1157"/>
          <a:stretch/>
        </p:blipFill>
        <p:spPr>
          <a:xfrm>
            <a:off x="4984657" y="6088743"/>
            <a:ext cx="7207343" cy="7692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7281" y="1232132"/>
            <a:ext cx="101082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Vitamin D was prescribed more frequently to patients who were older or had more comorbidities, suggesting that patients who were doing poorly were more likely to be treated with Vitamin D.</a:t>
            </a:r>
          </a:p>
          <a:p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We </a:t>
            </a:r>
            <a:r>
              <a:rPr lang="en-US" sz="2200" dirty="0"/>
              <a:t>observed an </a:t>
            </a:r>
            <a:r>
              <a:rPr lang="en-US" sz="2200" dirty="0" smtClean="0"/>
              <a:t>unexpected positive </a:t>
            </a:r>
            <a:r>
              <a:rPr lang="en-US" sz="2200" dirty="0"/>
              <a:t>relationship between vitamin D treatment and adverse clinical outcomes including death or referral to hospice, length of stay more than 5 days, and mechanical ventilation or ECMO.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But among those patients </a:t>
            </a:r>
            <a:r>
              <a:rPr lang="en-US" sz="2200" dirty="0" smtClean="0"/>
              <a:t>with severe disease, </a:t>
            </a:r>
            <a:r>
              <a:rPr lang="en-US" sz="2200" dirty="0"/>
              <a:t>there was an inverse relationship of Vitamin D </a:t>
            </a:r>
            <a:r>
              <a:rPr lang="en-US" sz="2200" dirty="0" smtClean="0"/>
              <a:t>treatment </a:t>
            </a:r>
            <a:r>
              <a:rPr lang="en-US" sz="2200" dirty="0"/>
              <a:t>and death or referral to hospice.  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4316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77970"/>
            <a:ext cx="12129856" cy="76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78" y="6097405"/>
            <a:ext cx="1759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ISCORE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269" y="1629294"/>
            <a:ext cx="3831451" cy="79802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+mn-lt"/>
                <a:cs typeface="Arial" panose="020B0604020202020204" pitchFamily="34" charset="0"/>
              </a:rPr>
              <a:t>Thank you !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3381" y="6473371"/>
            <a:ext cx="3977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  <a:r>
              <a:rPr lang="en-US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Consortium for Clinical Research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4" b="1157"/>
          <a:stretch/>
        </p:blipFill>
        <p:spPr>
          <a:xfrm>
            <a:off x="4984657" y="6088743"/>
            <a:ext cx="7207343" cy="769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952" y="2761835"/>
            <a:ext cx="1271951" cy="139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3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2896</TotalTime>
  <Words>680</Words>
  <Application>Microsoft Office PowerPoint</Application>
  <PresentationFormat>Widescreen</PresentationFormat>
  <Paragraphs>122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Gotham</vt:lpstr>
      <vt:lpstr>Times New Roman</vt:lpstr>
      <vt:lpstr>Wingdings</vt:lpstr>
      <vt:lpstr>Office Theme</vt:lpstr>
      <vt:lpstr>PowerPoint Presentation</vt:lpstr>
      <vt:lpstr>Association of Vitamin D Prescribing and Clinical Outcomes in Adults Hospitalized with COVID-19</vt:lpstr>
      <vt:lpstr>Background</vt:lpstr>
      <vt:lpstr>Results</vt:lpstr>
      <vt:lpstr>Odds of Study Outcomes  According to Treatment of Vitamin D: Full Cohort</vt:lpstr>
      <vt:lpstr>Odds of Death or Referral to Hospice According to Treatment of Vitamin D: Sub-Analysis</vt:lpstr>
      <vt:lpstr>Kaplan-Meier Curves for Patients with  Severe Outcomes by Age and Vitamin D Treatment</vt:lpstr>
      <vt:lpstr>Conclusions</vt:lpstr>
      <vt:lpstr>Thank you ! </vt:lpstr>
    </vt:vector>
  </TitlesOfParts>
  <Company>WVU Health Sciences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Here</dc:title>
  <dc:creator>Ballard Conrad, Stephanie</dc:creator>
  <cp:lastModifiedBy>Murray, Kimberly A</cp:lastModifiedBy>
  <cp:revision>89</cp:revision>
  <dcterms:created xsi:type="dcterms:W3CDTF">2021-08-20T19:02:40Z</dcterms:created>
  <dcterms:modified xsi:type="dcterms:W3CDTF">2022-02-16T22:51:03Z</dcterms:modified>
</cp:coreProperties>
</file>