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4" r:id="rId3"/>
    <p:sldId id="275" r:id="rId4"/>
    <p:sldId id="276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24560-131E-4D05-834E-41AB07F19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92C0B6-A824-415C-B210-FD513AFA7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434C0-1A83-470F-B74F-2DB4B86B3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47728-1FD4-45C5-A11B-B9ADA9F62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75487-0D3E-4723-9D34-BFABD9E84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09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AD592-49F3-42F7-95F0-E2D536A80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9B18C-10E8-4F34-9C5A-05BB4E8D3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F4913-FDA4-410C-AA88-732F1DB1B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8EBB1-AD28-4C1D-8773-B0CE034BD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30989-3ED4-4F7A-A636-7F055E760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44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E9283-890A-478A-BF6E-0DB649F7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0556-F22B-4BF8-86AD-B8CCDFAC3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7E9E4-C95B-48F5-826A-6FBBCBD92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4A9CB-973F-4FA8-AF74-0B73E03C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E4CFB-78FE-4C30-A25E-48CD83E5B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355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8169B-96E1-4D9F-90E6-A805D8CDD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6971C-5477-4176-A29B-A2FFB7378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1C6EC3-7118-4663-9E00-D11E1B034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231A3-5437-458C-99A7-82E66419D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9F7ED-BE05-46C5-999F-A21E0C387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A4425-72F0-4FAB-BD38-990FD0D5D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90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73707-876D-4E88-9356-8E5943028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227574-DF6C-4A7A-861F-60817DB87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203966-A770-4AB7-9485-21FFC6C5B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FCD6CE-D7E7-4182-B2BF-DFFDFC85F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AD8FC1-CBED-49BE-9DAE-414E7E8018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813384-253A-4534-8340-3B3F6DA6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DB8601-57CD-40C6-B33B-38712A702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EBE604-6303-4F9F-B22F-5301D6EA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36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D5F1E-8CB2-4676-84D8-46D33C623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074FC7-BD7E-4225-A881-989112F4F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A22008-C7CF-4865-B997-4F95DBB73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6754DE-D5CC-455F-B484-7D4AE09A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16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02FE3-51B6-4D18-849A-EF18049E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8F3A67-D2BC-4D73-B780-1F744E56A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FFCD3-E809-4FD8-94F5-7EDEFBBD7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0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46971-A87B-40E0-9007-5A1D1C966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576DA-4902-4D59-A50E-A1964F690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9CE96-C9E2-43B1-BF47-6214022AEA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773768-F231-41D1-9A6E-B11D3E896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264C2-18A2-4FC4-89B2-8A1C1F1DF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E9F0F3-EC28-4AC5-A542-FF8F19537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0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784BC-2E06-4A6A-B7BA-A9ABCBAB7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35F3DE-BBB2-4175-8A89-A874B87BAC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78799-16C1-4C90-9086-C3D3A573C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D8654-CDAA-4F03-8B4C-2755751DF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C9954-A132-43A4-A5A8-7141CE08D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34F4DC-6DC2-4C3F-B853-830EDA56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57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1DF6D-DFFB-419C-B5E0-B1A50842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2F0F11-79F9-42B6-B2FD-9DCDE63FE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1117C-2E2C-44AC-8493-5F0B12DB1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3B536-FA49-429C-8A2E-A26D5866A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32F61-ED87-47F2-A03F-5DA98FF6A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8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AE4A11-C01D-4FCB-99B8-6CD9C8F3EF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66C81E-06F3-4604-9186-595FDA36F3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374E1-67FB-42EF-8500-4E2987676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2E582-83CD-4191-8183-EFB10240A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B489B-FA7D-4E33-A038-92F81BF4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46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DC9266-E3F3-447F-AB3D-7BEBEDBD6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DC18B-23C6-40DC-ADB4-8B28E802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6205C-834B-45A3-A77B-A0CA28E158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B70CE-07E1-4AB3-B6F4-0EEFCB43B382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F0EDE-2736-4E92-9706-44825B063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94D66-D135-481B-96FB-8583E56455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AB819-D307-4D81-9593-298D7D6F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5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vid.cd2h.org/domain-team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trnet.org/n3c-ctr-durs/" TargetMode="External"/><Relationship Id="rId5" Type="http://schemas.openxmlformats.org/officeDocument/2006/relationships/hyperlink" Target="https://covid.cd2h.org/projects" TargetMode="Externa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emf"/><Relationship Id="rId18" Type="http://schemas.openxmlformats.org/officeDocument/2006/relationships/hyperlink" Target="https://covid.cd2h.org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hyperlink" Target="https://www.ctrnet.org/n3c-data-enclave/" TargetMode="External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23.png"/><Relationship Id="rId4" Type="http://schemas.openxmlformats.org/officeDocument/2006/relationships/image" Target="../media/image2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3B624C-45B2-FF41-9EC7-9AF2F5A14582}"/>
              </a:ext>
            </a:extLst>
          </p:cNvPr>
          <p:cNvSpPr txBox="1"/>
          <p:nvPr/>
        </p:nvSpPr>
        <p:spPr>
          <a:xfrm>
            <a:off x="1094406" y="15120"/>
            <a:ext cx="100031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Gotham" pitchFamily="2" charset="77"/>
              </a:rPr>
              <a:t>IDeA-CTR N3C Investigator Engagement Event: </a:t>
            </a:r>
          </a:p>
          <a:p>
            <a:pPr algn="ctr"/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Gotham" pitchFamily="2" charset="77"/>
              </a:rPr>
              <a:t>Jumpstarting Access to Clinical Data </a:t>
            </a:r>
            <a:b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Gotham" pitchFamily="2" charset="77"/>
              </a:rPr>
            </a:b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Gotham" pitchFamily="2" charset="77"/>
              </a:rPr>
              <a:t>for COVID-19 Research</a:t>
            </a:r>
            <a:endParaRPr lang="en-US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D5AC7-DBA5-F245-BE97-B269E943B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66" y="340844"/>
            <a:ext cx="2064700" cy="825879"/>
          </a:xfrm>
          <a:prstGeom prst="rect">
            <a:avLst/>
          </a:prstGeom>
        </p:spPr>
      </p:pic>
      <p:pic>
        <p:nvPicPr>
          <p:cNvPr id="6" name="Picture 4" descr="National COVID Cohort Collaborative (N3C) | N3C">
            <a:extLst>
              <a:ext uri="{FF2B5EF4-FFF2-40B4-BE49-F238E27FC236}">
                <a16:creationId xmlns:a16="http://schemas.microsoft.com/office/drawing/2014/main" id="{BB1F1573-DB83-C846-8B9F-9470D6889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329" y="276824"/>
            <a:ext cx="2064700" cy="94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4175FB-008C-6841-8D3E-C87C12D6BF4C}"/>
              </a:ext>
            </a:extLst>
          </p:cNvPr>
          <p:cNvSpPr/>
          <p:nvPr/>
        </p:nvSpPr>
        <p:spPr>
          <a:xfrm>
            <a:off x="-2" y="1461670"/>
            <a:ext cx="12192001" cy="5514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Thursday, February 17, 2022 | 2:00-5:00 PM EST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7D2F14-2C96-174F-8F4A-235267311698}"/>
              </a:ext>
            </a:extLst>
          </p:cNvPr>
          <p:cNvSpPr/>
          <p:nvPr/>
        </p:nvSpPr>
        <p:spPr>
          <a:xfrm>
            <a:off x="-2" y="2006727"/>
            <a:ext cx="12191956" cy="494437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Closing Remarks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8C1404-6B79-1148-98AD-228E8F32AB6A}"/>
              </a:ext>
            </a:extLst>
          </p:cNvPr>
          <p:cNvSpPr/>
          <p:nvPr/>
        </p:nvSpPr>
        <p:spPr>
          <a:xfrm>
            <a:off x="0" y="5714236"/>
            <a:ext cx="12191956" cy="45719"/>
          </a:xfrm>
          <a:prstGeom prst="rect">
            <a:avLst/>
          </a:prstGeom>
          <a:solidFill>
            <a:schemeClr val="bg2">
              <a:lumMod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247B2D-C4F6-BF42-94D9-688AFCD760F5}"/>
              </a:ext>
            </a:extLst>
          </p:cNvPr>
          <p:cNvSpPr txBox="1"/>
          <p:nvPr/>
        </p:nvSpPr>
        <p:spPr>
          <a:xfrm>
            <a:off x="741551" y="2748811"/>
            <a:ext cx="107088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Navigating N3C at Your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</a:rPr>
              <a:t>IDeA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-CTR Site</a:t>
            </a:r>
          </a:p>
          <a:p>
            <a:pPr algn="ctr"/>
            <a:endParaRPr lang="en-US" sz="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</a:rPr>
              <a:t>Sharon Patrick, MS, MPA, CPCS</a:t>
            </a:r>
          </a:p>
          <a:p>
            <a:pPr algn="ctr"/>
            <a:r>
              <a:rPr lang="en-US" sz="3000" dirty="0"/>
              <a:t>West Virginia Clinical and Translational Science Institute</a:t>
            </a:r>
          </a:p>
          <a:p>
            <a:pPr algn="ctr"/>
            <a:endParaRPr lang="en-US" sz="600" dirty="0"/>
          </a:p>
          <a:p>
            <a:pPr algn="ctr"/>
            <a:r>
              <a:rPr lang="en-US" sz="3000" b="1" dirty="0">
                <a:solidFill>
                  <a:schemeClr val="tx1"/>
                </a:solidFill>
              </a:rPr>
              <a:t>Elizabeth S. Chen, PhD</a:t>
            </a:r>
          </a:p>
          <a:p>
            <a:pPr algn="ctr"/>
            <a:r>
              <a:rPr lang="en-US" sz="3000" dirty="0"/>
              <a:t>Advance Rhode Island Clinical &amp; Translational Research</a:t>
            </a:r>
            <a:endParaRPr lang="en-US" sz="3000" b="0" dirty="0">
              <a:solidFill>
                <a:schemeClr val="tx1"/>
              </a:solidFill>
            </a:endParaRPr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AC520927-1B34-5F45-B2E7-F6D799221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34" y="5888861"/>
            <a:ext cx="1319016" cy="391787"/>
          </a:xfrm>
          <a:prstGeom prst="rect">
            <a:avLst/>
          </a:prstGeom>
        </p:spPr>
      </p:pic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FEE773AA-04BA-5D48-8D20-8505A0DCF8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883" y="5853210"/>
            <a:ext cx="1055270" cy="570764"/>
          </a:xfrm>
          <a:prstGeom prst="rect">
            <a:avLst/>
          </a:prstGeom>
        </p:spPr>
      </p:pic>
      <p:pic>
        <p:nvPicPr>
          <p:cNvPr id="22" name="Picture 21" descr="Graphical user interface&#10;&#10;Description automatically generated">
            <a:extLst>
              <a:ext uri="{FF2B5EF4-FFF2-40B4-BE49-F238E27FC236}">
                <a16:creationId xmlns:a16="http://schemas.microsoft.com/office/drawing/2014/main" id="{1A4534BF-6172-4241-A106-0FC2D69CB5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084" y="6280931"/>
            <a:ext cx="1319019" cy="561949"/>
          </a:xfrm>
          <a:prstGeom prst="rect">
            <a:avLst/>
          </a:prstGeom>
        </p:spPr>
      </p:pic>
      <p:pic>
        <p:nvPicPr>
          <p:cNvPr id="24" name="Picture 23" descr="Logo&#10;&#10;Description automatically generated">
            <a:extLst>
              <a:ext uri="{FF2B5EF4-FFF2-40B4-BE49-F238E27FC236}">
                <a16:creationId xmlns:a16="http://schemas.microsoft.com/office/drawing/2014/main" id="{584EDBC2-FAC9-1C43-AFB6-12EF42C3C3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9063" y="5856263"/>
            <a:ext cx="859784" cy="571777"/>
          </a:xfrm>
          <a:prstGeom prst="rect">
            <a:avLst/>
          </a:prstGeom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14C70EED-716A-264F-AA56-C81B3B234C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" r="54372"/>
          <a:stretch/>
        </p:blipFill>
        <p:spPr bwMode="auto">
          <a:xfrm>
            <a:off x="5157647" y="6375797"/>
            <a:ext cx="1287247" cy="37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A picture containing text&#10;&#10;Description automatically generated">
            <a:extLst>
              <a:ext uri="{FF2B5EF4-FFF2-40B4-BE49-F238E27FC236}">
                <a16:creationId xmlns:a16="http://schemas.microsoft.com/office/drawing/2014/main" id="{86D7EE05-86A3-9047-A87B-CA47C9F3AC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94" y="6324389"/>
            <a:ext cx="1055269" cy="481906"/>
          </a:xfrm>
          <a:prstGeom prst="rect">
            <a:avLst/>
          </a:prstGeom>
        </p:spPr>
      </p:pic>
      <p:pic>
        <p:nvPicPr>
          <p:cNvPr id="27" name="Picture 6" descr="Mississippi Center for Clinical and Translational Research - Center for  Research Evaluation">
            <a:extLst>
              <a:ext uri="{FF2B5EF4-FFF2-40B4-BE49-F238E27FC236}">
                <a16:creationId xmlns:a16="http://schemas.microsoft.com/office/drawing/2014/main" id="{5672E24F-91D6-F64F-BC07-3B18CEED4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44" b="32876"/>
          <a:stretch/>
        </p:blipFill>
        <p:spPr bwMode="auto">
          <a:xfrm>
            <a:off x="6014686" y="5884538"/>
            <a:ext cx="1757775" cy="43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C07B58D-6C64-3D41-8A6C-DA79B74981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3577" y="6431037"/>
            <a:ext cx="1757775" cy="280496"/>
          </a:xfrm>
          <a:prstGeom prst="rect">
            <a:avLst/>
          </a:prstGeom>
        </p:spPr>
      </p:pic>
      <p:pic>
        <p:nvPicPr>
          <p:cNvPr id="29" name="Picture 28" descr="A picture containing text&#10;&#10;Description automatically generated">
            <a:extLst>
              <a:ext uri="{FF2B5EF4-FFF2-40B4-BE49-F238E27FC236}">
                <a16:creationId xmlns:a16="http://schemas.microsoft.com/office/drawing/2014/main" id="{5DC11AEC-5BEA-FA44-A6D3-2C360D7BE0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56421" y="5921532"/>
            <a:ext cx="1730381" cy="419237"/>
          </a:xfrm>
          <a:prstGeom prst="rect">
            <a:avLst/>
          </a:prstGeom>
        </p:spPr>
      </p:pic>
      <p:pic>
        <p:nvPicPr>
          <p:cNvPr id="30" name="Picture 29" descr="Logo, company name&#10;&#10;Description automatically generated">
            <a:extLst>
              <a:ext uri="{FF2B5EF4-FFF2-40B4-BE49-F238E27FC236}">
                <a16:creationId xmlns:a16="http://schemas.microsoft.com/office/drawing/2014/main" id="{DF80BB05-EE7D-B941-8D52-AAA150C3903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81235" y="5853210"/>
            <a:ext cx="1032350" cy="795465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F883051-AD59-ED41-BD29-A611A175A164}"/>
              </a:ext>
            </a:extLst>
          </p:cNvPr>
          <p:cNvSpPr/>
          <p:nvPr/>
        </p:nvSpPr>
        <p:spPr>
          <a:xfrm>
            <a:off x="10850293" y="6548921"/>
            <a:ext cx="12942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</a:rPr>
              <a:t>U54GM104942-06S4</a:t>
            </a:r>
          </a:p>
        </p:txBody>
      </p:sp>
      <p:pic>
        <p:nvPicPr>
          <p:cNvPr id="32" name="Picture 31" descr="A picture containing logo&#10;&#10;Description automatically generated">
            <a:extLst>
              <a:ext uri="{FF2B5EF4-FFF2-40B4-BE49-F238E27FC236}">
                <a16:creationId xmlns:a16="http://schemas.microsoft.com/office/drawing/2014/main" id="{4E784095-A8F7-6D40-8233-43E5EE3D823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80036" y="6292086"/>
            <a:ext cx="859785" cy="47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34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62D5C-0B04-9F4A-96B5-689E78C47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 N3C Navigators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4515C-91AB-CF42-9704-069C5DB91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019800" cy="465272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400" b="1" dirty="0"/>
              <a:t>Guide CTR researchers in: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/>
              <a:t>Creating N3C Enclave accounts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/>
              <a:t>Joining Domain Teams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/>
              <a:t>Joining projects in progress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/>
              <a:t>Formulating and submitting Data Use Requests (DURs) for new projects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/>
              <a:t>Submitting IRB protocols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/>
              <a:t>Understanding and following standard research protocols for analysis of electronic health data (with Analyst)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/>
              <a:t>Requesting downloads or research artifacts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/>
              <a:t>Preparing manuscripts that include materials to support transparency and reproducibility (with Analyst)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/>
              <a:t>Submit manuscripts to committees for review (with Analyst)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/>
              <a:t>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788FFD-2DE0-DD4F-B244-CF9AC92FA255}"/>
              </a:ext>
            </a:extLst>
          </p:cNvPr>
          <p:cNvSpPr txBox="1"/>
          <p:nvPr/>
        </p:nvSpPr>
        <p:spPr>
          <a:xfrm>
            <a:off x="6869124" y="6084374"/>
            <a:ext cx="48819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chemeClr val="bg2">
                    <a:lumMod val="50000"/>
                  </a:schemeClr>
                </a:solidFill>
              </a:rPr>
              <a:t>Haendel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MA, Chute CG, Bennett TD, et al. The National COVID Cohort Collaborative (N3C): Rationale, design, infrastructure, and deployment. J Am Med Inform Assoc. 2021 Mar 1;28(3):427-443. </a:t>
            </a:r>
            <a:r>
              <a:rPr lang="en-US" sz="1000" dirty="0" err="1">
                <a:solidFill>
                  <a:schemeClr val="bg2">
                    <a:lumMod val="50000"/>
                  </a:schemeClr>
                </a:solidFill>
              </a:rPr>
              <a:t>doi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: 10.1093/</a:t>
            </a:r>
            <a:r>
              <a:rPr lang="en-US" sz="1000" dirty="0" err="1">
                <a:solidFill>
                  <a:schemeClr val="bg2">
                    <a:lumMod val="50000"/>
                  </a:schemeClr>
                </a:solidFill>
              </a:rPr>
              <a:t>jamia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/ocaa196. PMID: 32805036; PMCID: PMC7454687.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1801680E-CFAD-094F-8969-0708F1837919}"/>
              </a:ext>
            </a:extLst>
          </p:cNvPr>
          <p:cNvSpPr/>
          <p:nvPr/>
        </p:nvSpPr>
        <p:spPr>
          <a:xfrm rot="10800000">
            <a:off x="11353799" y="5480755"/>
            <a:ext cx="570553" cy="427786"/>
          </a:xfrm>
          <a:prstGeom prst="rightArrow">
            <a:avLst>
              <a:gd name="adj1" fmla="val 50000"/>
              <a:gd name="adj2" fmla="val 51672"/>
            </a:avLst>
          </a:prstGeom>
          <a:solidFill>
            <a:srgbClr val="941100"/>
          </a:solidFill>
          <a:ln>
            <a:solidFill>
              <a:srgbClr val="941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50AB8B-E6F1-A14A-A8CB-6DCA82E56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529" y="773626"/>
            <a:ext cx="3979157" cy="32725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38F35A-E8D6-A143-946F-9B6212EC5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529" y="4177360"/>
            <a:ext cx="3979156" cy="190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10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1E0B3-0B3C-CE4A-A3E0-F9FA82476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 N3C Domain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41A7D-86C2-6C42-984E-AC03B8F08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9832" y="1500578"/>
            <a:ext cx="3723968" cy="46763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300" b="1" dirty="0"/>
              <a:t>CTR Led or Co-Led</a:t>
            </a:r>
          </a:p>
          <a:p>
            <a:r>
              <a:rPr lang="en-US" dirty="0"/>
              <a:t>Cardiovascular Diseases</a:t>
            </a:r>
          </a:p>
          <a:p>
            <a:r>
              <a:rPr lang="en-US" dirty="0"/>
              <a:t>Cardiothoracic and Vascular Surgery</a:t>
            </a:r>
          </a:p>
          <a:p>
            <a:r>
              <a:rPr lang="en-US" dirty="0"/>
              <a:t>Education and Training</a:t>
            </a:r>
          </a:p>
          <a:p>
            <a:r>
              <a:rPr lang="en-US" dirty="0"/>
              <a:t>GIS and Spatial Epidemiology</a:t>
            </a:r>
          </a:p>
          <a:p>
            <a:r>
              <a:rPr lang="en-US" dirty="0"/>
              <a:t>Immunocompromised and Suppressed</a:t>
            </a:r>
          </a:p>
          <a:p>
            <a:r>
              <a:rPr lang="en-US" dirty="0"/>
              <a:t>Lifespan Disabilities</a:t>
            </a:r>
          </a:p>
          <a:p>
            <a:r>
              <a:rPr lang="en-US" dirty="0"/>
              <a:t>Pediatric</a:t>
            </a:r>
          </a:p>
          <a:p>
            <a:r>
              <a:rPr lang="en-US" dirty="0"/>
              <a:t>Perioperative</a:t>
            </a:r>
          </a:p>
          <a:p>
            <a:r>
              <a:rPr lang="en-US" dirty="0"/>
              <a:t>Rural Health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BBB739-8E6C-9E4C-818A-F9CA463E2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85" y="1500578"/>
            <a:ext cx="5191215" cy="29698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2047FA-6361-C64C-BD4F-D1559320C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972" y="3083581"/>
            <a:ext cx="3515655" cy="34092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7C6670-F27F-4D4F-A5EE-44F100322BDF}"/>
              </a:ext>
            </a:extLst>
          </p:cNvPr>
          <p:cNvSpPr/>
          <p:nvPr/>
        </p:nvSpPr>
        <p:spPr>
          <a:xfrm>
            <a:off x="447585" y="4413125"/>
            <a:ext cx="26211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hlinkClick r:id="rId4"/>
              </a:rPr>
              <a:t>https://covid.cd2h.org/domain-teams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726139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68693-47E7-CD47-815A-BFD9AF55F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 N3C DURs (Projects)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48DF-80AF-184F-920B-6E4F0C5EC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212" y="1518920"/>
            <a:ext cx="5570565" cy="3320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47027F-0E83-D840-BF46-EDB2DDECE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7188" y="4889515"/>
            <a:ext cx="3824589" cy="1453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5B15AB-A7A9-4C45-BEE9-0E6763507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348" y="1518920"/>
            <a:ext cx="5809652" cy="38201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291D0D-39F8-924D-87BB-A3E7C3104ADD}"/>
              </a:ext>
            </a:extLst>
          </p:cNvPr>
          <p:cNvSpPr/>
          <p:nvPr/>
        </p:nvSpPr>
        <p:spPr>
          <a:xfrm>
            <a:off x="286348" y="5339080"/>
            <a:ext cx="22107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hlinkClick r:id="rId5"/>
              </a:rPr>
              <a:t>https://covid.cd2h.org/projects</a:t>
            </a:r>
            <a:endParaRPr lang="en-US" sz="1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BEDD9F-D2AD-E242-AAEE-E373AEF25FD4}"/>
              </a:ext>
            </a:extLst>
          </p:cNvPr>
          <p:cNvSpPr/>
          <p:nvPr/>
        </p:nvSpPr>
        <p:spPr>
          <a:xfrm>
            <a:off x="9184845" y="6342643"/>
            <a:ext cx="26069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hlinkClick r:id="rId6"/>
              </a:rPr>
              <a:t>https://www.ctrnet.org/n3c-ctr-durs/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303028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3B624C-45B2-FF41-9EC7-9AF2F5A14582}"/>
              </a:ext>
            </a:extLst>
          </p:cNvPr>
          <p:cNvSpPr txBox="1"/>
          <p:nvPr/>
        </p:nvSpPr>
        <p:spPr>
          <a:xfrm>
            <a:off x="1094406" y="15120"/>
            <a:ext cx="100031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Gotham" pitchFamily="2" charset="77"/>
              </a:rPr>
              <a:t>IDeA-CTR N3C Investigator Engagement Event: </a:t>
            </a:r>
          </a:p>
          <a:p>
            <a:pPr algn="ctr"/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Gotham" pitchFamily="2" charset="77"/>
              </a:rPr>
              <a:t>Jumpstarting Access to Clinical Data </a:t>
            </a:r>
            <a:b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Gotham" pitchFamily="2" charset="77"/>
              </a:rPr>
            </a:b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Gotham" pitchFamily="2" charset="77"/>
              </a:rPr>
              <a:t>for COVID-19 Research</a:t>
            </a:r>
            <a:endParaRPr lang="en-US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D5AC7-DBA5-F245-BE97-B269E943B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66" y="340844"/>
            <a:ext cx="2064700" cy="825879"/>
          </a:xfrm>
          <a:prstGeom prst="rect">
            <a:avLst/>
          </a:prstGeom>
        </p:spPr>
      </p:pic>
      <p:pic>
        <p:nvPicPr>
          <p:cNvPr id="6" name="Picture 4" descr="National COVID Cohort Collaborative (N3C) | N3C">
            <a:extLst>
              <a:ext uri="{FF2B5EF4-FFF2-40B4-BE49-F238E27FC236}">
                <a16:creationId xmlns:a16="http://schemas.microsoft.com/office/drawing/2014/main" id="{BB1F1573-DB83-C846-8B9F-9470D6889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329" y="276824"/>
            <a:ext cx="2064700" cy="94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4175FB-008C-6841-8D3E-C87C12D6BF4C}"/>
              </a:ext>
            </a:extLst>
          </p:cNvPr>
          <p:cNvSpPr/>
          <p:nvPr/>
        </p:nvSpPr>
        <p:spPr>
          <a:xfrm>
            <a:off x="-2" y="1461670"/>
            <a:ext cx="12192001" cy="5514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Thursday, February 17, 2022 | 2:00-5:00 PM EST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7D2F14-2C96-174F-8F4A-235267311698}"/>
              </a:ext>
            </a:extLst>
          </p:cNvPr>
          <p:cNvSpPr/>
          <p:nvPr/>
        </p:nvSpPr>
        <p:spPr>
          <a:xfrm>
            <a:off x="-2" y="2006727"/>
            <a:ext cx="12191956" cy="494437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Thanks and Acknowledgments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8C1404-6B79-1148-98AD-228E8F32AB6A}"/>
              </a:ext>
            </a:extLst>
          </p:cNvPr>
          <p:cNvSpPr/>
          <p:nvPr/>
        </p:nvSpPr>
        <p:spPr>
          <a:xfrm>
            <a:off x="0" y="5714236"/>
            <a:ext cx="12191956" cy="45719"/>
          </a:xfrm>
          <a:prstGeom prst="rect">
            <a:avLst/>
          </a:prstGeom>
          <a:solidFill>
            <a:schemeClr val="bg2">
              <a:lumMod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E4F5D06-DCF7-B047-9680-82C8F0E36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249" y="3007477"/>
            <a:ext cx="2026617" cy="232850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D723DCC-CEDF-BF42-B8D2-2978303AF87C}"/>
              </a:ext>
            </a:extLst>
          </p:cNvPr>
          <p:cNvSpPr/>
          <p:nvPr/>
        </p:nvSpPr>
        <p:spPr>
          <a:xfrm>
            <a:off x="2359077" y="5394467"/>
            <a:ext cx="24769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hlinkClick r:id="rId5"/>
              </a:rPr>
              <a:t>https://www.ctrnet.org/n3c-data-enclave/</a:t>
            </a:r>
            <a:endParaRPr lang="en-US" sz="1000" b="1" dirty="0"/>
          </a:p>
        </p:txBody>
      </p:sp>
      <p:pic>
        <p:nvPicPr>
          <p:cNvPr id="24" name="Picture 23" descr="Logo&#10;&#10;Description automatically generated">
            <a:extLst>
              <a:ext uri="{FF2B5EF4-FFF2-40B4-BE49-F238E27FC236}">
                <a16:creationId xmlns:a16="http://schemas.microsoft.com/office/drawing/2014/main" id="{4AA9BF8F-8663-6C48-8D4A-B8CDD69E20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34" y="5888861"/>
            <a:ext cx="1319016" cy="391787"/>
          </a:xfrm>
          <a:prstGeom prst="rect">
            <a:avLst/>
          </a:prstGeom>
        </p:spPr>
      </p:pic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55E851F0-BF57-E346-BA9B-D6219858AD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9883" y="5853210"/>
            <a:ext cx="1055270" cy="570764"/>
          </a:xfrm>
          <a:prstGeom prst="rect">
            <a:avLst/>
          </a:prstGeom>
        </p:spPr>
      </p:pic>
      <p:pic>
        <p:nvPicPr>
          <p:cNvPr id="27" name="Picture 26" descr="Graphical user interface&#10;&#10;Description automatically generated">
            <a:extLst>
              <a:ext uri="{FF2B5EF4-FFF2-40B4-BE49-F238E27FC236}">
                <a16:creationId xmlns:a16="http://schemas.microsoft.com/office/drawing/2014/main" id="{CAC0D773-6CF2-BD40-B4EA-9082D06D32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3084" y="6280931"/>
            <a:ext cx="1319019" cy="561949"/>
          </a:xfrm>
          <a:prstGeom prst="rect">
            <a:avLst/>
          </a:prstGeom>
        </p:spPr>
      </p:pic>
      <p:pic>
        <p:nvPicPr>
          <p:cNvPr id="28" name="Picture 27" descr="Logo&#10;&#10;Description automatically generated">
            <a:extLst>
              <a:ext uri="{FF2B5EF4-FFF2-40B4-BE49-F238E27FC236}">
                <a16:creationId xmlns:a16="http://schemas.microsoft.com/office/drawing/2014/main" id="{92552238-3A45-DC4E-8E1F-7D4EBA2900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9063" y="5856263"/>
            <a:ext cx="859784" cy="571777"/>
          </a:xfrm>
          <a:prstGeom prst="rect">
            <a:avLst/>
          </a:prstGeom>
        </p:spPr>
      </p:pic>
      <p:pic>
        <p:nvPicPr>
          <p:cNvPr id="29" name="Picture 8">
            <a:extLst>
              <a:ext uri="{FF2B5EF4-FFF2-40B4-BE49-F238E27FC236}">
                <a16:creationId xmlns:a16="http://schemas.microsoft.com/office/drawing/2014/main" id="{084A32CB-576B-0744-9347-E20F9B7AC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" r="54372"/>
          <a:stretch/>
        </p:blipFill>
        <p:spPr bwMode="auto">
          <a:xfrm>
            <a:off x="5157647" y="6375797"/>
            <a:ext cx="1287247" cy="37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A picture containing text&#10;&#10;Description automatically generated">
            <a:extLst>
              <a:ext uri="{FF2B5EF4-FFF2-40B4-BE49-F238E27FC236}">
                <a16:creationId xmlns:a16="http://schemas.microsoft.com/office/drawing/2014/main" id="{8F856401-AD8B-0D44-92EC-4DA710E814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13794" y="6324389"/>
            <a:ext cx="1055269" cy="481906"/>
          </a:xfrm>
          <a:prstGeom prst="rect">
            <a:avLst/>
          </a:prstGeom>
        </p:spPr>
      </p:pic>
      <p:pic>
        <p:nvPicPr>
          <p:cNvPr id="31" name="Picture 6" descr="Mississippi Center for Clinical and Translational Research - Center for  Research Evaluation">
            <a:extLst>
              <a:ext uri="{FF2B5EF4-FFF2-40B4-BE49-F238E27FC236}">
                <a16:creationId xmlns:a16="http://schemas.microsoft.com/office/drawing/2014/main" id="{4069705F-FD96-EC4B-A74C-55A8607BA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44" b="32876"/>
          <a:stretch/>
        </p:blipFill>
        <p:spPr bwMode="auto">
          <a:xfrm>
            <a:off x="6014686" y="5884538"/>
            <a:ext cx="1757775" cy="43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D856AD2-895C-2C4E-8B79-31B457402D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83577" y="6431037"/>
            <a:ext cx="1757775" cy="280496"/>
          </a:xfrm>
          <a:prstGeom prst="rect">
            <a:avLst/>
          </a:prstGeom>
        </p:spPr>
      </p:pic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2B69DDBE-A5B5-194D-ACB8-D12FEE38F2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56421" y="5921532"/>
            <a:ext cx="1730381" cy="419237"/>
          </a:xfrm>
          <a:prstGeom prst="rect">
            <a:avLst/>
          </a:prstGeom>
        </p:spPr>
      </p:pic>
      <p:pic>
        <p:nvPicPr>
          <p:cNvPr id="35" name="Picture 34" descr="Logo, company name&#10;&#10;Description automatically generated">
            <a:extLst>
              <a:ext uri="{FF2B5EF4-FFF2-40B4-BE49-F238E27FC236}">
                <a16:creationId xmlns:a16="http://schemas.microsoft.com/office/drawing/2014/main" id="{49FE859D-284F-014F-8A0B-49C3234666E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81235" y="5853210"/>
            <a:ext cx="1032350" cy="795465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92DD284-6877-6E40-B7FF-21C324FA365E}"/>
              </a:ext>
            </a:extLst>
          </p:cNvPr>
          <p:cNvSpPr/>
          <p:nvPr/>
        </p:nvSpPr>
        <p:spPr>
          <a:xfrm>
            <a:off x="10850293" y="6548921"/>
            <a:ext cx="12942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</a:rPr>
              <a:t>U54GM104942-06S4</a:t>
            </a:r>
          </a:p>
        </p:txBody>
      </p:sp>
      <p:pic>
        <p:nvPicPr>
          <p:cNvPr id="37" name="Picture 36" descr="A picture containing logo&#10;&#10;Description automatically generated">
            <a:extLst>
              <a:ext uri="{FF2B5EF4-FFF2-40B4-BE49-F238E27FC236}">
                <a16:creationId xmlns:a16="http://schemas.microsoft.com/office/drawing/2014/main" id="{17C9B973-2745-7642-89B3-71DE26B2B17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80036" y="6292086"/>
            <a:ext cx="859785" cy="4738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E3194F6-6604-794C-BBC9-3075D633811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5009" y="2630070"/>
            <a:ext cx="1958883" cy="2343493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E91971D7-EFF9-734C-85ED-DB621C4F5B77}"/>
              </a:ext>
            </a:extLst>
          </p:cNvPr>
          <p:cNvSpPr/>
          <p:nvPr/>
        </p:nvSpPr>
        <p:spPr>
          <a:xfrm>
            <a:off x="579023" y="4998714"/>
            <a:ext cx="144462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hlinkClick r:id="rId18"/>
              </a:rPr>
              <a:t>https://covid.cd2h.org/</a:t>
            </a:r>
            <a:endParaRPr lang="en-US" sz="1000" b="1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3FE961-81B4-C747-89A5-7D370288D2FD}"/>
              </a:ext>
            </a:extLst>
          </p:cNvPr>
          <p:cNvSpPr/>
          <p:nvPr/>
        </p:nvSpPr>
        <p:spPr>
          <a:xfrm>
            <a:off x="6650555" y="2527420"/>
            <a:ext cx="33826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IDeA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-CTR N3C Investigator Navigators</a:t>
            </a:r>
          </a:p>
        </p:txBody>
      </p:sp>
      <p:graphicFrame>
        <p:nvGraphicFramePr>
          <p:cNvPr id="40" name="Table 40">
            <a:extLst>
              <a:ext uri="{FF2B5EF4-FFF2-40B4-BE49-F238E27FC236}">
                <a16:creationId xmlns:a16="http://schemas.microsoft.com/office/drawing/2014/main" id="{5894FEF1-1220-394D-AE8A-CFEB9ED20CDA}"/>
              </a:ext>
            </a:extLst>
          </p:cNvPr>
          <p:cNvGraphicFramePr>
            <a:graphicFrameLocks noGrp="1"/>
          </p:cNvGraphicFramePr>
          <p:nvPr/>
        </p:nvGraphicFramePr>
        <p:xfrm>
          <a:off x="5472863" y="4902400"/>
          <a:ext cx="573803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0891">
                  <a:extLst>
                    <a:ext uri="{9D8B030D-6E8A-4147-A177-3AD203B41FA5}">
                      <a16:colId xmlns:a16="http://schemas.microsoft.com/office/drawing/2014/main" val="4033715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8804299"/>
                    </a:ext>
                  </a:extLst>
                </a:gridCol>
                <a:gridCol w="2439748">
                  <a:extLst>
                    <a:ext uri="{9D8B030D-6E8A-4147-A177-3AD203B41FA5}">
                      <a16:colId xmlns:a16="http://schemas.microsoft.com/office/drawing/2014/main" val="3611421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i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IDeA</a:t>
                      </a:r>
                      <a:r>
                        <a:rPr lang="en-US" sz="1000" b="1" i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-CTR N3C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i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Education Committee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Amber Abel (WV-CTR)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Jerrod Anzalone, MS (GP-CTR)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Will Beasley, PhD (OK-CTR)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Liz Chen, PhD (RI-CTR; </a:t>
                      </a:r>
                      <a:r>
                        <a:rPr lang="en-US" sz="8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Chair</a:t>
                      </a:r>
                      <a:r>
                        <a:rPr lang="en-US" sz="8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8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Karen Crowley, MD, PhD (RI-CTR)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Ivette Emery, PhD (NNE-CTR)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Mary Helen Mays, PhD, MSHI, MBA, </a:t>
                      </a:r>
                      <a:br>
                        <a:rPr lang="en-US" sz="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en-US" sz="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MPH, RD (PR-CTR)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Kim Murray, MPP (NNE-CTR)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Sharon Patrick, MS, MPA, CPCS (WV-CTR)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5171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D9349E7-FD87-2F4D-BBD4-503844C78F4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66741" y="2822854"/>
            <a:ext cx="7179359" cy="199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55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</Words>
  <Application>Microsoft Office PowerPoint</Application>
  <PresentationFormat>Widescreen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Gotham</vt:lpstr>
      <vt:lpstr>Office Theme</vt:lpstr>
      <vt:lpstr>PowerPoint Presentation</vt:lpstr>
      <vt:lpstr>CTR N3C Navigators</vt:lpstr>
      <vt:lpstr>CTR N3C Domain Teams</vt:lpstr>
      <vt:lpstr>CTR N3C DURs (Projects)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Patrick, Sharon</dc:creator>
  <cp:lastModifiedBy>Patrick, Sharon</cp:lastModifiedBy>
  <cp:revision>1</cp:revision>
  <dcterms:created xsi:type="dcterms:W3CDTF">2022-04-08T22:20:18Z</dcterms:created>
  <dcterms:modified xsi:type="dcterms:W3CDTF">2022-04-08T22:20:37Z</dcterms:modified>
</cp:coreProperties>
</file>